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1"/>
  </p:notesMasterIdLst>
  <p:sldIdLst>
    <p:sldId id="256" r:id="rId3"/>
    <p:sldId id="258" r:id="rId4"/>
    <p:sldId id="257" r:id="rId5"/>
    <p:sldId id="261" r:id="rId6"/>
    <p:sldId id="328" r:id="rId7"/>
    <p:sldId id="327" r:id="rId8"/>
    <p:sldId id="329" r:id="rId9"/>
    <p:sldId id="346" r:id="rId10"/>
    <p:sldId id="264" r:id="rId11"/>
    <p:sldId id="274" r:id="rId12"/>
    <p:sldId id="345" r:id="rId13"/>
    <p:sldId id="324" r:id="rId14"/>
    <p:sldId id="354" r:id="rId15"/>
    <p:sldId id="355" r:id="rId16"/>
    <p:sldId id="351" r:id="rId17"/>
    <p:sldId id="317" r:id="rId18"/>
    <p:sldId id="356" r:id="rId19"/>
    <p:sldId id="332" r:id="rId20"/>
    <p:sldId id="339" r:id="rId21"/>
    <p:sldId id="336" r:id="rId22"/>
    <p:sldId id="338" r:id="rId23"/>
    <p:sldId id="353" r:id="rId24"/>
    <p:sldId id="342" r:id="rId25"/>
    <p:sldId id="276" r:id="rId26"/>
    <p:sldId id="271" r:id="rId27"/>
    <p:sldId id="357" r:id="rId28"/>
    <p:sldId id="281" r:id="rId29"/>
    <p:sldId id="284" r:id="rId30"/>
    <p:sldId id="347" r:id="rId31"/>
    <p:sldId id="277" r:id="rId32"/>
    <p:sldId id="282" r:id="rId33"/>
    <p:sldId id="358" r:id="rId34"/>
    <p:sldId id="283" r:id="rId35"/>
    <p:sldId id="348" r:id="rId36"/>
    <p:sldId id="319" r:id="rId37"/>
    <p:sldId id="259" r:id="rId38"/>
    <p:sldId id="333" r:id="rId39"/>
    <p:sldId id="343" r:id="rId4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5479"/>
    <a:srgbClr val="1D548D"/>
    <a:srgbClr val="3399FF"/>
    <a:srgbClr val="F2F0F4"/>
    <a:srgbClr val="C2E6B8"/>
    <a:srgbClr val="D9EAB4"/>
    <a:srgbClr val="DAE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82986" autoAdjust="0"/>
  </p:normalViewPr>
  <p:slideViewPr>
    <p:cSldViewPr>
      <p:cViewPr>
        <p:scale>
          <a:sx n="86" d="100"/>
          <a:sy n="86" d="100"/>
        </p:scale>
        <p:origin x="-366"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484EE8-501E-4120-B1B9-11DC0CC50564}"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zh-CN" altLang="en-US"/>
        </a:p>
      </dgm:t>
    </dgm:pt>
    <dgm:pt modelId="{7E1E49A8-FEF4-4F77-9D96-AE51CAF7E30E}">
      <dgm:prSet phldrT="[文本]">
        <dgm:style>
          <a:lnRef idx="1">
            <a:schemeClr val="accent2"/>
          </a:lnRef>
          <a:fillRef idx="3">
            <a:schemeClr val="accent2"/>
          </a:fillRef>
          <a:effectRef idx="2">
            <a:schemeClr val="accent2"/>
          </a:effectRef>
          <a:fontRef idx="minor">
            <a:schemeClr val="lt1"/>
          </a:fontRef>
        </dgm:style>
      </dgm:prSet>
      <dgm:spPr>
        <a:xfrm>
          <a:off x="848005" y="15981"/>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华文中宋" pitchFamily="2" charset="-122"/>
              <a:ea typeface="华文中宋" pitchFamily="2" charset="-122"/>
              <a:cs typeface="+mn-cs"/>
            </a:rPr>
            <a:t>关键技术研究</a:t>
          </a:r>
          <a:endParaRPr lang="zh-CN" altLang="en-US" dirty="0">
            <a:solidFill>
              <a:srgbClr val="FFFFFF"/>
            </a:solidFill>
            <a:latin typeface="华文中宋" pitchFamily="2" charset="-122"/>
            <a:ea typeface="华文中宋" pitchFamily="2" charset="-122"/>
            <a:cs typeface="+mn-cs"/>
          </a:endParaRPr>
        </a:p>
      </dgm:t>
    </dgm:pt>
    <dgm:pt modelId="{B1E8064F-EAB6-4051-9383-B80760D39150}" type="parTrans" cxnId="{4D97D038-7E6A-4865-A55A-DB9804A4860B}">
      <dgm:prSet/>
      <dgm:spPr/>
      <dgm:t>
        <a:bodyPr/>
        <a:lstStyle/>
        <a:p>
          <a:endParaRPr lang="zh-CN" altLang="en-US">
            <a:latin typeface="华文中宋" pitchFamily="2" charset="-122"/>
            <a:ea typeface="华文中宋" pitchFamily="2" charset="-122"/>
          </a:endParaRPr>
        </a:p>
      </dgm:t>
    </dgm:pt>
    <dgm:pt modelId="{02F3EA50-F7ED-4288-8797-D2682DB49B85}" type="sibTrans" cxnId="{4D97D038-7E6A-4865-A55A-DB9804A4860B}">
      <dgm:prSet/>
      <dgm:spPr/>
      <dgm:t>
        <a:bodyPr/>
        <a:lstStyle/>
        <a:p>
          <a:endParaRPr lang="zh-CN" altLang="en-US">
            <a:latin typeface="华文中宋" pitchFamily="2" charset="-122"/>
            <a:ea typeface="华文中宋" pitchFamily="2" charset="-122"/>
          </a:endParaRPr>
        </a:p>
      </dgm:t>
    </dgm:pt>
    <dgm:pt modelId="{6AB9DC60-3551-4D0B-9AB4-14805EE9B3FD}">
      <dgm:prSet phldrT="[文本]">
        <dgm:style>
          <a:lnRef idx="1">
            <a:schemeClr val="accent2"/>
          </a:lnRef>
          <a:fillRef idx="3">
            <a:schemeClr val="accent2"/>
          </a:fillRef>
          <a:effectRef idx="2">
            <a:schemeClr val="accent2"/>
          </a:effectRef>
          <a:fontRef idx="minor">
            <a:schemeClr val="lt1"/>
          </a:fontRef>
        </dgm:style>
      </dgm:prSet>
      <dgm:spPr>
        <a:xfrm>
          <a:off x="2079976" y="93610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华文中宋" pitchFamily="2" charset="-122"/>
              <a:ea typeface="华文中宋" pitchFamily="2" charset="-122"/>
              <a:cs typeface="+mn-cs"/>
            </a:rPr>
            <a:t>系统框架设计</a:t>
          </a:r>
          <a:endParaRPr lang="zh-CN" altLang="en-US" dirty="0">
            <a:solidFill>
              <a:srgbClr val="FFFFFF"/>
            </a:solidFill>
            <a:latin typeface="华文中宋" pitchFamily="2" charset="-122"/>
            <a:ea typeface="华文中宋" pitchFamily="2" charset="-122"/>
            <a:cs typeface="+mn-cs"/>
          </a:endParaRPr>
        </a:p>
      </dgm:t>
    </dgm:pt>
    <dgm:pt modelId="{6DBC8E91-5433-42F8-A9A3-890FBED29001}" type="parTrans" cxnId="{E94A9188-897D-432F-8758-AB70332FAA42}">
      <dgm:prSet/>
      <dgm:spPr/>
      <dgm:t>
        <a:bodyPr/>
        <a:lstStyle/>
        <a:p>
          <a:endParaRPr lang="zh-CN" altLang="en-US">
            <a:latin typeface="华文中宋" pitchFamily="2" charset="-122"/>
            <a:ea typeface="华文中宋" pitchFamily="2" charset="-122"/>
          </a:endParaRPr>
        </a:p>
      </dgm:t>
    </dgm:pt>
    <dgm:pt modelId="{83284CA9-CAEF-48AD-B848-31329827BCE8}" type="sibTrans" cxnId="{E94A9188-897D-432F-8758-AB70332FAA42}">
      <dgm:prSet/>
      <dgm:spPr/>
      <dgm:t>
        <a:bodyPr/>
        <a:lstStyle/>
        <a:p>
          <a:endParaRPr lang="zh-CN" altLang="en-US">
            <a:latin typeface="华文中宋" pitchFamily="2" charset="-122"/>
            <a:ea typeface="华文中宋" pitchFamily="2" charset="-122"/>
          </a:endParaRPr>
        </a:p>
      </dgm:t>
    </dgm:pt>
    <dgm:pt modelId="{5F834543-79C1-4567-9168-3A502ABDE20B}">
      <dgm:prSet phldrT="[文本]">
        <dgm:style>
          <a:lnRef idx="1">
            <a:schemeClr val="accent2"/>
          </a:lnRef>
          <a:fillRef idx="3">
            <a:schemeClr val="accent2"/>
          </a:fillRef>
          <a:effectRef idx="2">
            <a:schemeClr val="accent2"/>
          </a:effectRef>
          <a:fontRef idx="minor">
            <a:schemeClr val="lt1"/>
          </a:fontRef>
        </dgm:style>
      </dgm:prSet>
      <dgm:spPr>
        <a:xfrm>
          <a:off x="3513738" y="194005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华文中宋" pitchFamily="2" charset="-122"/>
              <a:ea typeface="华文中宋" pitchFamily="2" charset="-122"/>
              <a:cs typeface="+mn-cs"/>
            </a:rPr>
            <a:t>系统框架实现</a:t>
          </a:r>
          <a:endParaRPr lang="zh-CN" altLang="en-US" dirty="0">
            <a:solidFill>
              <a:srgbClr val="FFFFFF"/>
            </a:solidFill>
            <a:latin typeface="华文中宋" pitchFamily="2" charset="-122"/>
            <a:ea typeface="华文中宋" pitchFamily="2" charset="-122"/>
            <a:cs typeface="+mn-cs"/>
          </a:endParaRPr>
        </a:p>
      </dgm:t>
    </dgm:pt>
    <dgm:pt modelId="{FB57F69C-56E3-444B-ABB0-25B40404090A}" type="parTrans" cxnId="{76D83800-7FF0-4ECF-97DF-13DAE6B95EC9}">
      <dgm:prSet/>
      <dgm:spPr/>
      <dgm:t>
        <a:bodyPr/>
        <a:lstStyle/>
        <a:p>
          <a:endParaRPr lang="zh-CN" altLang="en-US">
            <a:latin typeface="华文中宋" pitchFamily="2" charset="-122"/>
            <a:ea typeface="华文中宋" pitchFamily="2" charset="-122"/>
          </a:endParaRPr>
        </a:p>
      </dgm:t>
    </dgm:pt>
    <dgm:pt modelId="{A8F24E8C-9F91-4C84-B8B3-59B053DF57AF}" type="sibTrans" cxnId="{76D83800-7FF0-4ECF-97DF-13DAE6B95EC9}">
      <dgm:prSet/>
      <dgm:spPr/>
      <dgm:t>
        <a:bodyPr/>
        <a:lstStyle/>
        <a:p>
          <a:endParaRPr lang="zh-CN" altLang="en-US">
            <a:latin typeface="华文中宋" pitchFamily="2" charset="-122"/>
            <a:ea typeface="华文中宋" pitchFamily="2" charset="-122"/>
          </a:endParaRPr>
        </a:p>
      </dgm:t>
    </dgm:pt>
    <dgm:pt modelId="{5B194306-93D1-4BAD-90DF-BF44379792B3}" type="pres">
      <dgm:prSet presAssocID="{E5484EE8-501E-4120-B1B9-11DC0CC50564}" presName="Name0" presStyleCnt="0">
        <dgm:presLayoutVars>
          <dgm:dir/>
          <dgm:animLvl val="lvl"/>
          <dgm:resizeHandles val="exact"/>
        </dgm:presLayoutVars>
      </dgm:prSet>
      <dgm:spPr/>
      <dgm:t>
        <a:bodyPr/>
        <a:lstStyle/>
        <a:p>
          <a:endParaRPr lang="zh-CN" altLang="en-US"/>
        </a:p>
      </dgm:t>
    </dgm:pt>
    <dgm:pt modelId="{00FAF55F-8B18-47BA-88E6-B71A8BB3706D}" type="pres">
      <dgm:prSet presAssocID="{E5484EE8-501E-4120-B1B9-11DC0CC50564}" presName="tSp" presStyleCnt="0"/>
      <dgm:spPr/>
    </dgm:pt>
    <dgm:pt modelId="{D6105730-248D-4951-AD29-399C1F7B2F6E}" type="pres">
      <dgm:prSet presAssocID="{E5484EE8-501E-4120-B1B9-11DC0CC50564}" presName="bSp" presStyleCnt="0"/>
      <dgm:spPr/>
    </dgm:pt>
    <dgm:pt modelId="{3F753CE0-8678-425A-9517-D24F512C4948}" type="pres">
      <dgm:prSet presAssocID="{E5484EE8-501E-4120-B1B9-11DC0CC50564}" presName="process" presStyleCnt="0"/>
      <dgm:spPr/>
    </dgm:pt>
    <dgm:pt modelId="{A468D129-3B0D-410E-AEA9-9D40E7FDBCF9}" type="pres">
      <dgm:prSet presAssocID="{7E1E49A8-FEF4-4F77-9D96-AE51CAF7E30E}" presName="composite1" presStyleCnt="0"/>
      <dgm:spPr/>
    </dgm:pt>
    <dgm:pt modelId="{C7EC9CC3-1A34-427C-8D8E-57F8706C8EDC}" type="pres">
      <dgm:prSet presAssocID="{7E1E49A8-FEF4-4F77-9D96-AE51CAF7E30E}" presName="dummyNode1" presStyleLbl="node1" presStyleIdx="0" presStyleCnt="3"/>
      <dgm:spPr/>
    </dgm:pt>
    <dgm:pt modelId="{75BD1C6F-16B7-4F5F-BD33-1E74538433CE}" type="pres">
      <dgm:prSet presAssocID="{7E1E49A8-FEF4-4F77-9D96-AE51CAF7E30E}" presName="childNode1" presStyleLbl="bgAcc1" presStyleIdx="0" presStyleCnt="3" custScaleY="142923" custLinFactNeighborX="-29" custLinFactNeighborY="-8530">
        <dgm:presLayoutVars>
          <dgm:bulletEnabled val="1"/>
        </dgm:presLayoutVars>
      </dgm:prSet>
      <dgm:spPr/>
    </dgm:pt>
    <dgm:pt modelId="{706F991B-8FD9-44FC-BC21-6DEE91907E6C}" type="pres">
      <dgm:prSet presAssocID="{7E1E49A8-FEF4-4F77-9D96-AE51CAF7E30E}" presName="childNode1tx" presStyleLbl="bgAcc1" presStyleIdx="0" presStyleCnt="3">
        <dgm:presLayoutVars>
          <dgm:bulletEnabled val="1"/>
        </dgm:presLayoutVars>
      </dgm:prSet>
      <dgm:spPr/>
    </dgm:pt>
    <dgm:pt modelId="{0F531A21-69B6-4470-8FE8-7E7CBCAEFD0A}" type="pres">
      <dgm:prSet presAssocID="{7E1E49A8-FEF4-4F77-9D96-AE51CAF7E30E}" presName="parentNode1" presStyleLbl="node1" presStyleIdx="0" presStyleCnt="3">
        <dgm:presLayoutVars>
          <dgm:chMax val="1"/>
          <dgm:bulletEnabled val="1"/>
        </dgm:presLayoutVars>
      </dgm:prSet>
      <dgm:spPr>
        <a:prstGeom prst="roundRect">
          <a:avLst>
            <a:gd name="adj" fmla="val 16670"/>
          </a:avLst>
        </a:prstGeom>
      </dgm:spPr>
      <dgm:t>
        <a:bodyPr/>
        <a:lstStyle/>
        <a:p>
          <a:endParaRPr lang="zh-CN" altLang="en-US"/>
        </a:p>
      </dgm:t>
    </dgm:pt>
    <dgm:pt modelId="{9148E69F-F6DB-4283-8E80-EE4E2EF50AA5}" type="pres">
      <dgm:prSet presAssocID="{7E1E49A8-FEF4-4F77-9D96-AE51CAF7E30E}" presName="connSite1" presStyleCnt="0"/>
      <dgm:spPr/>
    </dgm:pt>
    <dgm:pt modelId="{88556A1C-F2E2-4063-A2C9-B494E9BD8B84}" type="pres">
      <dgm:prSet presAssocID="{02F3EA50-F7ED-4288-8797-D2682DB49B85}" presName="Name9" presStyleLbl="sibTrans2D1" presStyleIdx="0" presStyleCnt="2"/>
      <dgm:spPr/>
      <dgm:t>
        <a:bodyPr/>
        <a:lstStyle/>
        <a:p>
          <a:endParaRPr lang="zh-CN" altLang="en-US"/>
        </a:p>
      </dgm:t>
    </dgm:pt>
    <dgm:pt modelId="{261D1082-9629-4C59-8327-E00BA3549D53}" type="pres">
      <dgm:prSet presAssocID="{6AB9DC60-3551-4D0B-9AB4-14805EE9B3FD}" presName="composite2" presStyleCnt="0"/>
      <dgm:spPr/>
    </dgm:pt>
    <dgm:pt modelId="{73B66253-A398-4446-8F42-141E0E89A300}" type="pres">
      <dgm:prSet presAssocID="{6AB9DC60-3551-4D0B-9AB4-14805EE9B3FD}" presName="dummyNode2" presStyleLbl="node1" presStyleIdx="0" presStyleCnt="3"/>
      <dgm:spPr/>
    </dgm:pt>
    <dgm:pt modelId="{C97FF2D3-66C7-4236-8B8E-C22F0A8D5E93}" type="pres">
      <dgm:prSet presAssocID="{6AB9DC60-3551-4D0B-9AB4-14805EE9B3FD}" presName="childNode2" presStyleLbl="bgAcc1" presStyleIdx="1" presStyleCnt="3" custScaleY="151059" custLinFactNeighborX="-3863" custLinFactNeighborY="-4325">
        <dgm:presLayoutVars>
          <dgm:bulletEnabled val="1"/>
        </dgm:presLayoutVars>
      </dgm:prSet>
      <dgm:spPr/>
    </dgm:pt>
    <dgm:pt modelId="{B9EB4B53-44C9-4498-AE30-CA51DB26318F}" type="pres">
      <dgm:prSet presAssocID="{6AB9DC60-3551-4D0B-9AB4-14805EE9B3FD}" presName="childNode2tx" presStyleLbl="bgAcc1" presStyleIdx="1" presStyleCnt="3">
        <dgm:presLayoutVars>
          <dgm:bulletEnabled val="1"/>
        </dgm:presLayoutVars>
      </dgm:prSet>
      <dgm:spPr/>
    </dgm:pt>
    <dgm:pt modelId="{B040ECB5-6FCF-4172-AA9E-77A75C654384}" type="pres">
      <dgm:prSet presAssocID="{6AB9DC60-3551-4D0B-9AB4-14805EE9B3FD}" presName="parentNode2" presStyleLbl="node1" presStyleIdx="1" presStyleCnt="3" custLinFactNeighborX="-1813" custLinFactNeighborY="-45318">
        <dgm:presLayoutVars>
          <dgm:chMax val="0"/>
          <dgm:bulletEnabled val="1"/>
        </dgm:presLayoutVars>
      </dgm:prSet>
      <dgm:spPr>
        <a:prstGeom prst="roundRect">
          <a:avLst>
            <a:gd name="adj" fmla="val 16670"/>
          </a:avLst>
        </a:prstGeom>
      </dgm:spPr>
      <dgm:t>
        <a:bodyPr/>
        <a:lstStyle/>
        <a:p>
          <a:endParaRPr lang="zh-CN" altLang="en-US"/>
        </a:p>
      </dgm:t>
    </dgm:pt>
    <dgm:pt modelId="{FC064948-F5F9-4515-86BE-C65C2C16CF46}" type="pres">
      <dgm:prSet presAssocID="{6AB9DC60-3551-4D0B-9AB4-14805EE9B3FD}" presName="connSite2" presStyleCnt="0"/>
      <dgm:spPr/>
    </dgm:pt>
    <dgm:pt modelId="{1EF2C37D-A21C-4F96-A87C-B29AE6E6BF94}" type="pres">
      <dgm:prSet presAssocID="{83284CA9-CAEF-48AD-B848-31329827BCE8}" presName="Name18" presStyleLbl="sibTrans2D1" presStyleIdx="1" presStyleCnt="2"/>
      <dgm:spPr/>
      <dgm:t>
        <a:bodyPr/>
        <a:lstStyle/>
        <a:p>
          <a:endParaRPr lang="zh-CN" altLang="en-US"/>
        </a:p>
      </dgm:t>
    </dgm:pt>
    <dgm:pt modelId="{87AD0A05-3D38-47C6-80F8-29B748F8C9B1}" type="pres">
      <dgm:prSet presAssocID="{5F834543-79C1-4567-9168-3A502ABDE20B}" presName="composite1" presStyleCnt="0"/>
      <dgm:spPr/>
    </dgm:pt>
    <dgm:pt modelId="{36583E31-2151-45D4-8BD5-49E13DB12315}" type="pres">
      <dgm:prSet presAssocID="{5F834543-79C1-4567-9168-3A502ABDE20B}" presName="dummyNode1" presStyleLbl="node1" presStyleIdx="1" presStyleCnt="3"/>
      <dgm:spPr/>
    </dgm:pt>
    <dgm:pt modelId="{22DB090E-554E-409F-B69A-E78FFAA72E6D}" type="pres">
      <dgm:prSet presAssocID="{5F834543-79C1-4567-9168-3A502ABDE20B}" presName="childNode1" presStyleLbl="bgAcc1" presStyleIdx="2" presStyleCnt="3" custScaleY="142924">
        <dgm:presLayoutVars>
          <dgm:bulletEnabled val="1"/>
        </dgm:presLayoutVars>
      </dgm:prSet>
      <dgm:spPr/>
      <dgm:t>
        <a:bodyPr/>
        <a:lstStyle/>
        <a:p>
          <a:endParaRPr lang="zh-CN" altLang="en-US"/>
        </a:p>
      </dgm:t>
    </dgm:pt>
    <dgm:pt modelId="{F3A34AD1-2AD2-4D52-95B4-37F4082ECEE5}" type="pres">
      <dgm:prSet presAssocID="{5F834543-79C1-4567-9168-3A502ABDE20B}" presName="childNode1tx" presStyleLbl="bgAcc1" presStyleIdx="2" presStyleCnt="3">
        <dgm:presLayoutVars>
          <dgm:bulletEnabled val="1"/>
        </dgm:presLayoutVars>
      </dgm:prSet>
      <dgm:spPr/>
    </dgm:pt>
    <dgm:pt modelId="{E2CA2213-35BD-4785-BE23-586B76980845}" type="pres">
      <dgm:prSet presAssocID="{5F834543-79C1-4567-9168-3A502ABDE20B}" presName="parentNode1" presStyleLbl="node1" presStyleIdx="2" presStyleCnt="3" custLinFactNeighborX="906" custLinFactNeighborY="13741">
        <dgm:presLayoutVars>
          <dgm:chMax val="1"/>
          <dgm:bulletEnabled val="1"/>
        </dgm:presLayoutVars>
      </dgm:prSet>
      <dgm:spPr>
        <a:prstGeom prst="roundRect">
          <a:avLst>
            <a:gd name="adj" fmla="val 16670"/>
          </a:avLst>
        </a:prstGeom>
      </dgm:spPr>
      <dgm:t>
        <a:bodyPr/>
        <a:lstStyle/>
        <a:p>
          <a:endParaRPr lang="zh-CN" altLang="en-US"/>
        </a:p>
      </dgm:t>
    </dgm:pt>
    <dgm:pt modelId="{E63EDBB0-3957-4C39-A521-C0E3C115407C}" type="pres">
      <dgm:prSet presAssocID="{5F834543-79C1-4567-9168-3A502ABDE20B}" presName="connSite1" presStyleCnt="0"/>
      <dgm:spPr/>
    </dgm:pt>
  </dgm:ptLst>
  <dgm:cxnLst>
    <dgm:cxn modelId="{64688C44-133F-4199-8C5E-5F52C9D3FFB0}" type="presOf" srcId="{83284CA9-CAEF-48AD-B848-31329827BCE8}" destId="{1EF2C37D-A21C-4F96-A87C-B29AE6E6BF94}" srcOrd="0" destOrd="0" presId="urn:microsoft.com/office/officeart/2005/8/layout/hProcess4"/>
    <dgm:cxn modelId="{E94A9188-897D-432F-8758-AB70332FAA42}" srcId="{E5484EE8-501E-4120-B1B9-11DC0CC50564}" destId="{6AB9DC60-3551-4D0B-9AB4-14805EE9B3FD}" srcOrd="1" destOrd="0" parTransId="{6DBC8E91-5433-42F8-A9A3-890FBED29001}" sibTransId="{83284CA9-CAEF-48AD-B848-31329827BCE8}"/>
    <dgm:cxn modelId="{76D83800-7FF0-4ECF-97DF-13DAE6B95EC9}" srcId="{E5484EE8-501E-4120-B1B9-11DC0CC50564}" destId="{5F834543-79C1-4567-9168-3A502ABDE20B}" srcOrd="2" destOrd="0" parTransId="{FB57F69C-56E3-444B-ABB0-25B40404090A}" sibTransId="{A8F24E8C-9F91-4C84-B8B3-59B053DF57AF}"/>
    <dgm:cxn modelId="{3C329E88-CD0D-495F-9788-FC633EF20B7C}" type="presOf" srcId="{02F3EA50-F7ED-4288-8797-D2682DB49B85}" destId="{88556A1C-F2E2-4063-A2C9-B494E9BD8B84}" srcOrd="0" destOrd="0" presId="urn:microsoft.com/office/officeart/2005/8/layout/hProcess4"/>
    <dgm:cxn modelId="{0241711E-E60E-43A7-A694-F16D570412B7}" type="presOf" srcId="{6AB9DC60-3551-4D0B-9AB4-14805EE9B3FD}" destId="{B040ECB5-6FCF-4172-AA9E-77A75C654384}" srcOrd="0" destOrd="0" presId="urn:microsoft.com/office/officeart/2005/8/layout/hProcess4"/>
    <dgm:cxn modelId="{45EEA5FD-BFB8-4928-ABB8-43E402496879}" type="presOf" srcId="{E5484EE8-501E-4120-B1B9-11DC0CC50564}" destId="{5B194306-93D1-4BAD-90DF-BF44379792B3}" srcOrd="0" destOrd="0" presId="urn:microsoft.com/office/officeart/2005/8/layout/hProcess4"/>
    <dgm:cxn modelId="{4D97D038-7E6A-4865-A55A-DB9804A4860B}" srcId="{E5484EE8-501E-4120-B1B9-11DC0CC50564}" destId="{7E1E49A8-FEF4-4F77-9D96-AE51CAF7E30E}" srcOrd="0" destOrd="0" parTransId="{B1E8064F-EAB6-4051-9383-B80760D39150}" sibTransId="{02F3EA50-F7ED-4288-8797-D2682DB49B85}"/>
    <dgm:cxn modelId="{57DD455D-4FB8-4FB5-9C31-C7ED7336DD7D}" type="presOf" srcId="{7E1E49A8-FEF4-4F77-9D96-AE51CAF7E30E}" destId="{0F531A21-69B6-4470-8FE8-7E7CBCAEFD0A}" srcOrd="0" destOrd="0" presId="urn:microsoft.com/office/officeart/2005/8/layout/hProcess4"/>
    <dgm:cxn modelId="{4D35020F-D354-4809-AE01-3F71CB809299}" type="presOf" srcId="{5F834543-79C1-4567-9168-3A502ABDE20B}" destId="{E2CA2213-35BD-4785-BE23-586B76980845}" srcOrd="0" destOrd="0" presId="urn:microsoft.com/office/officeart/2005/8/layout/hProcess4"/>
    <dgm:cxn modelId="{0F525A80-4AEC-40DF-B14F-C5781714508D}" type="presParOf" srcId="{5B194306-93D1-4BAD-90DF-BF44379792B3}" destId="{00FAF55F-8B18-47BA-88E6-B71A8BB3706D}" srcOrd="0" destOrd="0" presId="urn:microsoft.com/office/officeart/2005/8/layout/hProcess4"/>
    <dgm:cxn modelId="{A3D595E9-F2D4-40E5-AA00-E7E42B2B6B7E}" type="presParOf" srcId="{5B194306-93D1-4BAD-90DF-BF44379792B3}" destId="{D6105730-248D-4951-AD29-399C1F7B2F6E}" srcOrd="1" destOrd="0" presId="urn:microsoft.com/office/officeart/2005/8/layout/hProcess4"/>
    <dgm:cxn modelId="{26727D0A-DC7F-4F38-98C6-20FF5615FD1C}" type="presParOf" srcId="{5B194306-93D1-4BAD-90DF-BF44379792B3}" destId="{3F753CE0-8678-425A-9517-D24F512C4948}" srcOrd="2" destOrd="0" presId="urn:microsoft.com/office/officeart/2005/8/layout/hProcess4"/>
    <dgm:cxn modelId="{88919CA0-7EFD-4828-921C-E3A634B31C83}" type="presParOf" srcId="{3F753CE0-8678-425A-9517-D24F512C4948}" destId="{A468D129-3B0D-410E-AEA9-9D40E7FDBCF9}" srcOrd="0" destOrd="0" presId="urn:microsoft.com/office/officeart/2005/8/layout/hProcess4"/>
    <dgm:cxn modelId="{C4B8A7B5-A515-44F6-9C7C-BC89F28115B9}" type="presParOf" srcId="{A468D129-3B0D-410E-AEA9-9D40E7FDBCF9}" destId="{C7EC9CC3-1A34-427C-8D8E-57F8706C8EDC}" srcOrd="0" destOrd="0" presId="urn:microsoft.com/office/officeart/2005/8/layout/hProcess4"/>
    <dgm:cxn modelId="{AAA57D52-5C30-48EE-82EC-D186BA482C9D}" type="presParOf" srcId="{A468D129-3B0D-410E-AEA9-9D40E7FDBCF9}" destId="{75BD1C6F-16B7-4F5F-BD33-1E74538433CE}" srcOrd="1" destOrd="0" presId="urn:microsoft.com/office/officeart/2005/8/layout/hProcess4"/>
    <dgm:cxn modelId="{1460CA2A-AE73-4F9C-9C1D-09EC19324F91}" type="presParOf" srcId="{A468D129-3B0D-410E-AEA9-9D40E7FDBCF9}" destId="{706F991B-8FD9-44FC-BC21-6DEE91907E6C}" srcOrd="2" destOrd="0" presId="urn:microsoft.com/office/officeart/2005/8/layout/hProcess4"/>
    <dgm:cxn modelId="{C7810DDF-67A0-4D48-B722-B13FA6F10D68}" type="presParOf" srcId="{A468D129-3B0D-410E-AEA9-9D40E7FDBCF9}" destId="{0F531A21-69B6-4470-8FE8-7E7CBCAEFD0A}" srcOrd="3" destOrd="0" presId="urn:microsoft.com/office/officeart/2005/8/layout/hProcess4"/>
    <dgm:cxn modelId="{42634360-4335-4F8A-B8A0-794C66C5F330}" type="presParOf" srcId="{A468D129-3B0D-410E-AEA9-9D40E7FDBCF9}" destId="{9148E69F-F6DB-4283-8E80-EE4E2EF50AA5}" srcOrd="4" destOrd="0" presId="urn:microsoft.com/office/officeart/2005/8/layout/hProcess4"/>
    <dgm:cxn modelId="{93627364-9D5E-418B-9C41-BBF9167428B1}" type="presParOf" srcId="{3F753CE0-8678-425A-9517-D24F512C4948}" destId="{88556A1C-F2E2-4063-A2C9-B494E9BD8B84}" srcOrd="1" destOrd="0" presId="urn:microsoft.com/office/officeart/2005/8/layout/hProcess4"/>
    <dgm:cxn modelId="{0F6BBE70-B7DF-4931-A810-E0D4BD8E6850}" type="presParOf" srcId="{3F753CE0-8678-425A-9517-D24F512C4948}" destId="{261D1082-9629-4C59-8327-E00BA3549D53}" srcOrd="2" destOrd="0" presId="urn:microsoft.com/office/officeart/2005/8/layout/hProcess4"/>
    <dgm:cxn modelId="{96C17E0F-B6A2-487B-AF89-51FBDE66DB11}" type="presParOf" srcId="{261D1082-9629-4C59-8327-E00BA3549D53}" destId="{73B66253-A398-4446-8F42-141E0E89A300}" srcOrd="0" destOrd="0" presId="urn:microsoft.com/office/officeart/2005/8/layout/hProcess4"/>
    <dgm:cxn modelId="{6FFDD17C-0FB9-4DEC-A9C4-1A0D38F86F00}" type="presParOf" srcId="{261D1082-9629-4C59-8327-E00BA3549D53}" destId="{C97FF2D3-66C7-4236-8B8E-C22F0A8D5E93}" srcOrd="1" destOrd="0" presId="urn:microsoft.com/office/officeart/2005/8/layout/hProcess4"/>
    <dgm:cxn modelId="{C1E76FF0-E58B-479D-AB59-5B77312B9FA1}" type="presParOf" srcId="{261D1082-9629-4C59-8327-E00BA3549D53}" destId="{B9EB4B53-44C9-4498-AE30-CA51DB26318F}" srcOrd="2" destOrd="0" presId="urn:microsoft.com/office/officeart/2005/8/layout/hProcess4"/>
    <dgm:cxn modelId="{5E6A479C-37CE-49F1-AB4A-697F14C4F2A7}" type="presParOf" srcId="{261D1082-9629-4C59-8327-E00BA3549D53}" destId="{B040ECB5-6FCF-4172-AA9E-77A75C654384}" srcOrd="3" destOrd="0" presId="urn:microsoft.com/office/officeart/2005/8/layout/hProcess4"/>
    <dgm:cxn modelId="{ABD5AAF2-DC9A-40A6-A284-4026F2E541B2}" type="presParOf" srcId="{261D1082-9629-4C59-8327-E00BA3549D53}" destId="{FC064948-F5F9-4515-86BE-C65C2C16CF46}" srcOrd="4" destOrd="0" presId="urn:microsoft.com/office/officeart/2005/8/layout/hProcess4"/>
    <dgm:cxn modelId="{78C12A36-21B7-443A-A0A3-3EDC9868A696}" type="presParOf" srcId="{3F753CE0-8678-425A-9517-D24F512C4948}" destId="{1EF2C37D-A21C-4F96-A87C-B29AE6E6BF94}" srcOrd="3" destOrd="0" presId="urn:microsoft.com/office/officeart/2005/8/layout/hProcess4"/>
    <dgm:cxn modelId="{417DC677-A0B2-402D-A137-B55BF21B8D70}" type="presParOf" srcId="{3F753CE0-8678-425A-9517-D24F512C4948}" destId="{87AD0A05-3D38-47C6-80F8-29B748F8C9B1}" srcOrd="4" destOrd="0" presId="urn:microsoft.com/office/officeart/2005/8/layout/hProcess4"/>
    <dgm:cxn modelId="{B8451AC1-5FB8-4173-BEDE-238328F8B6C9}" type="presParOf" srcId="{87AD0A05-3D38-47C6-80F8-29B748F8C9B1}" destId="{36583E31-2151-45D4-8BD5-49E13DB12315}" srcOrd="0" destOrd="0" presId="urn:microsoft.com/office/officeart/2005/8/layout/hProcess4"/>
    <dgm:cxn modelId="{2934776C-367E-4C65-AB63-C82DB9C9468E}" type="presParOf" srcId="{87AD0A05-3D38-47C6-80F8-29B748F8C9B1}" destId="{22DB090E-554E-409F-B69A-E78FFAA72E6D}" srcOrd="1" destOrd="0" presId="urn:microsoft.com/office/officeart/2005/8/layout/hProcess4"/>
    <dgm:cxn modelId="{1F4A5BFE-404E-44A6-93B7-181C75BC28E8}" type="presParOf" srcId="{87AD0A05-3D38-47C6-80F8-29B748F8C9B1}" destId="{F3A34AD1-2AD2-4D52-95B4-37F4082ECEE5}" srcOrd="2" destOrd="0" presId="urn:microsoft.com/office/officeart/2005/8/layout/hProcess4"/>
    <dgm:cxn modelId="{229B9020-B8F6-4864-80A4-5360176372D5}" type="presParOf" srcId="{87AD0A05-3D38-47C6-80F8-29B748F8C9B1}" destId="{E2CA2213-35BD-4785-BE23-586B76980845}" srcOrd="3" destOrd="0" presId="urn:microsoft.com/office/officeart/2005/8/layout/hProcess4"/>
    <dgm:cxn modelId="{153719A0-51FD-4073-B699-0B5C681D42CE}" type="presParOf" srcId="{87AD0A05-3D38-47C6-80F8-29B748F8C9B1}" destId="{E63EDBB0-3957-4C39-A521-C0E3C115407C}"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22ADA9-E11F-4179-8942-D06C6DB4D2A5}"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zh-CN" altLang="en-US"/>
        </a:p>
      </dgm:t>
    </dgm:pt>
    <dgm:pt modelId="{077C1D13-F726-4A2C-B9E9-256CFA10F2DA}">
      <dgm:prSet phldrT="[文本]">
        <dgm:style>
          <a:lnRef idx="1">
            <a:schemeClr val="accent2"/>
          </a:lnRef>
          <a:fillRef idx="3">
            <a:schemeClr val="accent2"/>
          </a:fillRef>
          <a:effectRef idx="2">
            <a:schemeClr val="accent2"/>
          </a:effectRef>
          <a:fontRef idx="minor">
            <a:schemeClr val="lt1"/>
          </a:fontRef>
        </dgm:style>
      </dgm:prSet>
      <dgm:spPr>
        <a:xfrm>
          <a:off x="0" y="0"/>
          <a:ext cx="1725317" cy="1130686"/>
        </a:xfrm>
        <a:prstGeom prst="roundRect">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endParaRPr lang="zh-CN" altLang="en-US" dirty="0">
            <a:solidFill>
              <a:srgbClr val="FFFFFF"/>
            </a:solidFill>
            <a:latin typeface="华文中宋" pitchFamily="2" charset="-122"/>
            <a:ea typeface="华文中宋" pitchFamily="2" charset="-122"/>
            <a:cs typeface="+mn-cs"/>
          </a:endParaRPr>
        </a:p>
      </dgm:t>
    </dgm:pt>
    <dgm:pt modelId="{97001988-51BA-49B0-8D9F-1A6FB795000C}" type="parTrans" cxnId="{FA10353C-943B-4FD3-8BFE-E65CED2DF7F0}">
      <dgm:prSet/>
      <dgm:spPr/>
      <dgm:t>
        <a:bodyPr/>
        <a:lstStyle/>
        <a:p>
          <a:endParaRPr lang="zh-CN" altLang="en-US">
            <a:latin typeface="华文中宋" pitchFamily="2" charset="-122"/>
            <a:ea typeface="华文中宋" pitchFamily="2" charset="-122"/>
          </a:endParaRPr>
        </a:p>
      </dgm:t>
    </dgm:pt>
    <dgm:pt modelId="{5D2B2CF3-7DBD-4AFF-8AB6-DDEBC61C3794}" type="sibTrans" cxnId="{FA10353C-943B-4FD3-8BFE-E65CED2DF7F0}">
      <dgm:prSet/>
      <dgm:spPr/>
      <dgm:t>
        <a:bodyPr/>
        <a:lstStyle/>
        <a:p>
          <a:endParaRPr lang="zh-CN" altLang="en-US">
            <a:latin typeface="华文中宋" pitchFamily="2" charset="-122"/>
            <a:ea typeface="华文中宋" pitchFamily="2" charset="-122"/>
          </a:endParaRPr>
        </a:p>
      </dgm:t>
    </dgm:pt>
    <dgm:pt modelId="{1A501F51-E234-48D2-B772-AFA8EF3D7CDA}">
      <dgm:prSet phldrT="[文本]"/>
      <dgm:spPr>
        <a:xfrm rot="5400000">
          <a:off x="2806658" y="-966559"/>
          <a:ext cx="904549" cy="3067230"/>
        </a:xfrm>
        <a:prstGeom prst="round2SameRect">
          <a:avLst/>
        </a:prstGeo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gm:spPr>
      <dgm:t>
        <a:bodyPr/>
        <a:lstStyle/>
        <a:p>
          <a:r>
            <a:rPr lang="zh-CN" altLang="en-US" dirty="0" smtClean="0">
              <a:solidFill>
                <a:srgbClr val="000000">
                  <a:hueOff val="0"/>
                  <a:satOff val="0"/>
                  <a:lumOff val="0"/>
                  <a:alphaOff val="0"/>
                </a:srgbClr>
              </a:solidFill>
              <a:latin typeface="华文中宋" pitchFamily="2" charset="-122"/>
              <a:ea typeface="华文中宋" pitchFamily="2" charset="-122"/>
              <a:cs typeface="+mn-cs"/>
            </a:rPr>
            <a:t>类型多样，要求精确样式</a:t>
          </a:r>
          <a:endParaRPr lang="zh-CN" altLang="en-US" dirty="0">
            <a:solidFill>
              <a:srgbClr val="000000">
                <a:hueOff val="0"/>
                <a:satOff val="0"/>
                <a:lumOff val="0"/>
                <a:alphaOff val="0"/>
              </a:srgbClr>
            </a:solidFill>
            <a:latin typeface="华文中宋" pitchFamily="2" charset="-122"/>
            <a:ea typeface="华文中宋" pitchFamily="2" charset="-122"/>
            <a:cs typeface="+mn-cs"/>
          </a:endParaRPr>
        </a:p>
      </dgm:t>
    </dgm:pt>
    <dgm:pt modelId="{EAB56651-2B8C-452C-B09A-9C3E26CDFA73}" type="parTrans" cxnId="{8D0406B0-43DA-48D2-9E3E-5AE165113AD4}">
      <dgm:prSet/>
      <dgm:spPr/>
      <dgm:t>
        <a:bodyPr/>
        <a:lstStyle/>
        <a:p>
          <a:endParaRPr lang="zh-CN" altLang="en-US">
            <a:latin typeface="华文中宋" pitchFamily="2" charset="-122"/>
            <a:ea typeface="华文中宋" pitchFamily="2" charset="-122"/>
          </a:endParaRPr>
        </a:p>
      </dgm:t>
    </dgm:pt>
    <dgm:pt modelId="{D814074B-1BAD-4CF2-8544-F96549207037}" type="sibTrans" cxnId="{8D0406B0-43DA-48D2-9E3E-5AE165113AD4}">
      <dgm:prSet/>
      <dgm:spPr/>
      <dgm:t>
        <a:bodyPr/>
        <a:lstStyle/>
        <a:p>
          <a:endParaRPr lang="zh-CN" altLang="en-US">
            <a:latin typeface="华文中宋" pitchFamily="2" charset="-122"/>
            <a:ea typeface="华文中宋" pitchFamily="2" charset="-122"/>
          </a:endParaRPr>
        </a:p>
      </dgm:t>
    </dgm:pt>
    <dgm:pt modelId="{09961E58-4C82-4B25-A1D8-ED26241C6019}">
      <dgm:prSet phldrT="[文本]"/>
      <dgm:spPr>
        <a:xfrm rot="5400000">
          <a:off x="2806658" y="-966559"/>
          <a:ext cx="904549" cy="3067230"/>
        </a:xfrm>
        <a:prstGeom prst="round2SameRect">
          <a:avLst/>
        </a:prstGeo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gm:spPr>
      <dgm:t>
        <a:bodyPr/>
        <a:lstStyle/>
        <a:p>
          <a:r>
            <a:rPr lang="zh-CN" altLang="en-US" dirty="0" smtClean="0">
              <a:solidFill>
                <a:srgbClr val="000000">
                  <a:hueOff val="0"/>
                  <a:satOff val="0"/>
                  <a:lumOff val="0"/>
                  <a:alphaOff val="0"/>
                </a:srgbClr>
              </a:solidFill>
              <a:latin typeface="华文中宋" pitchFamily="2" charset="-122"/>
              <a:ea typeface="华文中宋" pitchFamily="2" charset="-122"/>
              <a:cs typeface="+mn-cs"/>
            </a:rPr>
            <a:t>编辑要求复杂</a:t>
          </a:r>
          <a:endParaRPr lang="zh-CN" altLang="en-US" dirty="0">
            <a:solidFill>
              <a:srgbClr val="000000">
                <a:hueOff val="0"/>
                <a:satOff val="0"/>
                <a:lumOff val="0"/>
                <a:alphaOff val="0"/>
              </a:srgbClr>
            </a:solidFill>
            <a:latin typeface="华文中宋" pitchFamily="2" charset="-122"/>
            <a:ea typeface="华文中宋" pitchFamily="2" charset="-122"/>
            <a:cs typeface="+mn-cs"/>
          </a:endParaRPr>
        </a:p>
      </dgm:t>
    </dgm:pt>
    <dgm:pt modelId="{C3417BE0-09A9-49FB-A4EB-343BC5D0AA67}" type="parTrans" cxnId="{6D8C9C73-1288-4E51-A7C4-5CA10472E285}">
      <dgm:prSet/>
      <dgm:spPr/>
      <dgm:t>
        <a:bodyPr/>
        <a:lstStyle/>
        <a:p>
          <a:endParaRPr lang="zh-CN" altLang="en-US">
            <a:latin typeface="华文中宋" pitchFamily="2" charset="-122"/>
            <a:ea typeface="华文中宋" pitchFamily="2" charset="-122"/>
          </a:endParaRPr>
        </a:p>
      </dgm:t>
    </dgm:pt>
    <dgm:pt modelId="{3C433271-0F1D-482E-95E8-CB7F4CBD5FA2}" type="sibTrans" cxnId="{6D8C9C73-1288-4E51-A7C4-5CA10472E285}">
      <dgm:prSet/>
      <dgm:spPr/>
      <dgm:t>
        <a:bodyPr/>
        <a:lstStyle/>
        <a:p>
          <a:endParaRPr lang="zh-CN" altLang="en-US">
            <a:latin typeface="华文中宋" pitchFamily="2" charset="-122"/>
            <a:ea typeface="华文中宋" pitchFamily="2" charset="-122"/>
          </a:endParaRPr>
        </a:p>
      </dgm:t>
    </dgm:pt>
    <dgm:pt modelId="{533C4B46-E369-4F20-91BB-CF4DB5F71A6B}">
      <dgm:prSet phldrT="[文本]">
        <dgm:style>
          <a:lnRef idx="1">
            <a:schemeClr val="accent2"/>
          </a:lnRef>
          <a:fillRef idx="3">
            <a:schemeClr val="accent2"/>
          </a:fillRef>
          <a:effectRef idx="2">
            <a:schemeClr val="accent2"/>
          </a:effectRef>
          <a:fontRef idx="minor">
            <a:schemeClr val="lt1"/>
          </a:fontRef>
        </dgm:style>
      </dgm:prSet>
      <dgm:spPr>
        <a:xfrm>
          <a:off x="0" y="1188933"/>
          <a:ext cx="1725317" cy="1130686"/>
        </a:xfrm>
        <a:prstGeom prst="roundRect">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endParaRPr lang="zh-CN" altLang="en-US" dirty="0">
            <a:solidFill>
              <a:srgbClr val="FFFFFF"/>
            </a:solidFill>
            <a:latin typeface="华文中宋" pitchFamily="2" charset="-122"/>
            <a:ea typeface="华文中宋" pitchFamily="2" charset="-122"/>
            <a:cs typeface="+mn-cs"/>
          </a:endParaRPr>
        </a:p>
      </dgm:t>
    </dgm:pt>
    <dgm:pt modelId="{6E093AD1-2E19-4A8A-8180-70082CDDBCA9}" type="parTrans" cxnId="{C3F820C1-89F1-4B6B-A475-850DFA5313E9}">
      <dgm:prSet/>
      <dgm:spPr/>
      <dgm:t>
        <a:bodyPr/>
        <a:lstStyle/>
        <a:p>
          <a:endParaRPr lang="zh-CN" altLang="en-US">
            <a:latin typeface="华文中宋" pitchFamily="2" charset="-122"/>
            <a:ea typeface="华文中宋" pitchFamily="2" charset="-122"/>
          </a:endParaRPr>
        </a:p>
      </dgm:t>
    </dgm:pt>
    <dgm:pt modelId="{B4066365-CD13-4F6D-99F4-E84A826D9056}" type="sibTrans" cxnId="{C3F820C1-89F1-4B6B-A475-850DFA5313E9}">
      <dgm:prSet/>
      <dgm:spPr/>
      <dgm:t>
        <a:bodyPr/>
        <a:lstStyle/>
        <a:p>
          <a:endParaRPr lang="zh-CN" altLang="en-US">
            <a:latin typeface="华文中宋" pitchFamily="2" charset="-122"/>
            <a:ea typeface="华文中宋" pitchFamily="2" charset="-122"/>
          </a:endParaRPr>
        </a:p>
      </dgm:t>
    </dgm:pt>
    <dgm:pt modelId="{479A78D1-478C-4F83-B0D5-6D8354BC8ACC}">
      <dgm:prSet phldrT="[文本]"/>
      <dgm:spPr>
        <a:xfrm rot="5400000">
          <a:off x="2806658" y="220788"/>
          <a:ext cx="904549" cy="3067230"/>
        </a:xfrm>
        <a:prstGeom prst="round2SameRect">
          <a:avLst/>
        </a:prstGeo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gm:spPr>
      <dgm:t>
        <a:bodyPr/>
        <a:lstStyle/>
        <a:p>
          <a:r>
            <a:rPr lang="zh-CN" altLang="en-US" dirty="0" smtClean="0">
              <a:solidFill>
                <a:srgbClr val="000000">
                  <a:hueOff val="0"/>
                  <a:satOff val="0"/>
                  <a:lumOff val="0"/>
                  <a:alphaOff val="0"/>
                </a:srgbClr>
              </a:solidFill>
              <a:latin typeface="华文中宋" pitchFamily="2" charset="-122"/>
              <a:ea typeface="华文中宋" pitchFamily="2" charset="-122"/>
              <a:cs typeface="+mn-cs"/>
            </a:rPr>
            <a:t>数据模式自由，适合复杂的数据结构</a:t>
          </a:r>
          <a:endParaRPr lang="zh-CN" altLang="en-US" dirty="0">
            <a:solidFill>
              <a:srgbClr val="000000">
                <a:hueOff val="0"/>
                <a:satOff val="0"/>
                <a:lumOff val="0"/>
                <a:alphaOff val="0"/>
              </a:srgbClr>
            </a:solidFill>
            <a:latin typeface="华文中宋" pitchFamily="2" charset="-122"/>
            <a:ea typeface="华文中宋" pitchFamily="2" charset="-122"/>
            <a:cs typeface="+mn-cs"/>
          </a:endParaRPr>
        </a:p>
      </dgm:t>
    </dgm:pt>
    <dgm:pt modelId="{4C46FF11-8D80-49CF-9CEC-046DBCCD1124}" type="parTrans" cxnId="{62923583-06C9-405D-B0D9-AF3FF24F2F33}">
      <dgm:prSet/>
      <dgm:spPr/>
      <dgm:t>
        <a:bodyPr/>
        <a:lstStyle/>
        <a:p>
          <a:endParaRPr lang="zh-CN" altLang="en-US">
            <a:latin typeface="华文中宋" pitchFamily="2" charset="-122"/>
            <a:ea typeface="华文中宋" pitchFamily="2" charset="-122"/>
          </a:endParaRPr>
        </a:p>
      </dgm:t>
    </dgm:pt>
    <dgm:pt modelId="{E672017E-6EC3-4017-BE5F-8538108E73CF}" type="sibTrans" cxnId="{62923583-06C9-405D-B0D9-AF3FF24F2F33}">
      <dgm:prSet/>
      <dgm:spPr/>
      <dgm:t>
        <a:bodyPr/>
        <a:lstStyle/>
        <a:p>
          <a:endParaRPr lang="zh-CN" altLang="en-US">
            <a:latin typeface="华文中宋" pitchFamily="2" charset="-122"/>
            <a:ea typeface="华文中宋" pitchFamily="2" charset="-122"/>
          </a:endParaRPr>
        </a:p>
      </dgm:t>
    </dgm:pt>
    <dgm:pt modelId="{609F034D-7F9F-41EF-97BD-F9CC63044748}">
      <dgm:prSet phldrT="[文本]"/>
      <dgm:spPr>
        <a:xfrm rot="5400000">
          <a:off x="2806658" y="220788"/>
          <a:ext cx="904549" cy="3067230"/>
        </a:xfr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gm:spPr>
      <dgm:t>
        <a:bodyPr/>
        <a:lstStyle/>
        <a:p>
          <a:r>
            <a:rPr lang="zh-CN" altLang="en-US" dirty="0" smtClean="0">
              <a:solidFill>
                <a:srgbClr val="000000">
                  <a:hueOff val="0"/>
                  <a:satOff val="0"/>
                  <a:lumOff val="0"/>
                  <a:alphaOff val="0"/>
                </a:srgbClr>
              </a:solidFill>
              <a:latin typeface="华文中宋" pitchFamily="2" charset="-122"/>
              <a:ea typeface="华文中宋" pitchFamily="2" charset="-122"/>
              <a:cs typeface="+mn-cs"/>
            </a:rPr>
            <a:t>分布式设计，</a:t>
          </a:r>
          <a:endParaRPr lang="zh-CN" altLang="en-US" dirty="0">
            <a:solidFill>
              <a:srgbClr val="000000">
                <a:hueOff val="0"/>
                <a:satOff val="0"/>
                <a:lumOff val="0"/>
                <a:alphaOff val="0"/>
              </a:srgbClr>
            </a:solidFill>
            <a:latin typeface="华文中宋" pitchFamily="2" charset="-122"/>
            <a:ea typeface="华文中宋" pitchFamily="2" charset="-122"/>
            <a:cs typeface="+mn-cs"/>
          </a:endParaRPr>
        </a:p>
      </dgm:t>
    </dgm:pt>
    <dgm:pt modelId="{EECA1F4D-C123-46FA-8F7A-1B98BDF6DA75}" type="parTrans" cxnId="{006879A1-E322-4075-9D9D-4CEF10244BFE}">
      <dgm:prSet/>
      <dgm:spPr/>
      <dgm:t>
        <a:bodyPr/>
        <a:lstStyle/>
        <a:p>
          <a:endParaRPr lang="zh-CN" altLang="en-US"/>
        </a:p>
      </dgm:t>
    </dgm:pt>
    <dgm:pt modelId="{5605BA0D-3C1C-4A98-B368-F2892A3118D7}" type="sibTrans" cxnId="{006879A1-E322-4075-9D9D-4CEF10244BFE}">
      <dgm:prSet/>
      <dgm:spPr/>
      <dgm:t>
        <a:bodyPr/>
        <a:lstStyle/>
        <a:p>
          <a:endParaRPr lang="zh-CN" altLang="en-US"/>
        </a:p>
      </dgm:t>
    </dgm:pt>
    <dgm:pt modelId="{C4157A67-4750-4EEB-804D-A415E19F4526}" type="pres">
      <dgm:prSet presAssocID="{3E22ADA9-E11F-4179-8942-D06C6DB4D2A5}" presName="Name0" presStyleCnt="0">
        <dgm:presLayoutVars>
          <dgm:dir/>
          <dgm:animLvl val="lvl"/>
          <dgm:resizeHandles val="exact"/>
        </dgm:presLayoutVars>
      </dgm:prSet>
      <dgm:spPr/>
      <dgm:t>
        <a:bodyPr/>
        <a:lstStyle/>
        <a:p>
          <a:endParaRPr lang="zh-CN" altLang="en-US"/>
        </a:p>
      </dgm:t>
    </dgm:pt>
    <dgm:pt modelId="{7EA5E37F-FF9B-4DFD-9938-C893BC03142D}" type="pres">
      <dgm:prSet presAssocID="{077C1D13-F726-4A2C-B9E9-256CFA10F2DA}" presName="linNode" presStyleCnt="0"/>
      <dgm:spPr/>
    </dgm:pt>
    <dgm:pt modelId="{A9A7D818-00BF-484B-BB24-735439CFE18F}" type="pres">
      <dgm:prSet presAssocID="{077C1D13-F726-4A2C-B9E9-256CFA10F2DA}" presName="parentText" presStyleLbl="node1" presStyleIdx="0" presStyleCnt="2" custLinFactNeighborX="-1578" custLinFactNeighborY="-3">
        <dgm:presLayoutVars>
          <dgm:chMax val="1"/>
          <dgm:bulletEnabled val="1"/>
        </dgm:presLayoutVars>
      </dgm:prSet>
      <dgm:spPr/>
      <dgm:t>
        <a:bodyPr/>
        <a:lstStyle/>
        <a:p>
          <a:endParaRPr lang="zh-CN" altLang="en-US"/>
        </a:p>
      </dgm:t>
    </dgm:pt>
    <dgm:pt modelId="{3B706AC7-40CB-4F9D-BE73-6E3E38C07AE4}" type="pres">
      <dgm:prSet presAssocID="{077C1D13-F726-4A2C-B9E9-256CFA10F2DA}" presName="descendantText" presStyleLbl="alignAccFollowNode1" presStyleIdx="0" presStyleCnt="2">
        <dgm:presLayoutVars>
          <dgm:bulletEnabled val="1"/>
        </dgm:presLayoutVars>
      </dgm:prSet>
      <dgm:spPr/>
      <dgm:t>
        <a:bodyPr/>
        <a:lstStyle/>
        <a:p>
          <a:endParaRPr lang="zh-CN" altLang="en-US"/>
        </a:p>
      </dgm:t>
    </dgm:pt>
    <dgm:pt modelId="{4DE84831-B61D-4835-9B79-8626AE445F5E}" type="pres">
      <dgm:prSet presAssocID="{5D2B2CF3-7DBD-4AFF-8AB6-DDEBC61C3794}" presName="sp" presStyleCnt="0"/>
      <dgm:spPr/>
    </dgm:pt>
    <dgm:pt modelId="{28E8FB0E-714A-4A47-9F3F-F1C351F682A1}" type="pres">
      <dgm:prSet presAssocID="{533C4B46-E369-4F20-91BB-CF4DB5F71A6B}" presName="linNode" presStyleCnt="0"/>
      <dgm:spPr/>
    </dgm:pt>
    <dgm:pt modelId="{522AA298-B205-4F93-B3DE-FC511C718BE6}" type="pres">
      <dgm:prSet presAssocID="{533C4B46-E369-4F20-91BB-CF4DB5F71A6B}" presName="parentText" presStyleLbl="node1" presStyleIdx="1" presStyleCnt="2">
        <dgm:presLayoutVars>
          <dgm:chMax val="1"/>
          <dgm:bulletEnabled val="1"/>
        </dgm:presLayoutVars>
      </dgm:prSet>
      <dgm:spPr/>
      <dgm:t>
        <a:bodyPr/>
        <a:lstStyle/>
        <a:p>
          <a:endParaRPr lang="zh-CN" altLang="en-US"/>
        </a:p>
      </dgm:t>
    </dgm:pt>
    <dgm:pt modelId="{E7991CD0-0D87-46BE-91B8-968D1C9F2A0C}" type="pres">
      <dgm:prSet presAssocID="{533C4B46-E369-4F20-91BB-CF4DB5F71A6B}" presName="descendantText" presStyleLbl="alignAccFollowNode1" presStyleIdx="1" presStyleCnt="2" custLinFactNeighborX="167" custLinFactNeighborY="14">
        <dgm:presLayoutVars>
          <dgm:bulletEnabled val="1"/>
        </dgm:presLayoutVars>
      </dgm:prSet>
      <dgm:spPr>
        <a:prstGeom prst="round2SameRect">
          <a:avLst/>
        </a:prstGeom>
      </dgm:spPr>
      <dgm:t>
        <a:bodyPr/>
        <a:lstStyle/>
        <a:p>
          <a:endParaRPr lang="zh-CN" altLang="en-US"/>
        </a:p>
      </dgm:t>
    </dgm:pt>
  </dgm:ptLst>
  <dgm:cxnLst>
    <dgm:cxn modelId="{108FF3AC-D38A-40C8-A854-E6691BBE5BE5}" type="presOf" srcId="{09961E58-4C82-4B25-A1D8-ED26241C6019}" destId="{3B706AC7-40CB-4F9D-BE73-6E3E38C07AE4}" srcOrd="0" destOrd="1" presId="urn:microsoft.com/office/officeart/2005/8/layout/vList5"/>
    <dgm:cxn modelId="{F4014849-9398-4FEB-9539-117B523894AA}" type="presOf" srcId="{3E22ADA9-E11F-4179-8942-D06C6DB4D2A5}" destId="{C4157A67-4750-4EEB-804D-A415E19F4526}" srcOrd="0" destOrd="0" presId="urn:microsoft.com/office/officeart/2005/8/layout/vList5"/>
    <dgm:cxn modelId="{6D8C9C73-1288-4E51-A7C4-5CA10472E285}" srcId="{077C1D13-F726-4A2C-B9E9-256CFA10F2DA}" destId="{09961E58-4C82-4B25-A1D8-ED26241C6019}" srcOrd="1" destOrd="0" parTransId="{C3417BE0-09A9-49FB-A4EB-343BC5D0AA67}" sibTransId="{3C433271-0F1D-482E-95E8-CB7F4CBD5FA2}"/>
    <dgm:cxn modelId="{487F3059-54C0-4795-937F-76E5730442E3}" type="presOf" srcId="{533C4B46-E369-4F20-91BB-CF4DB5F71A6B}" destId="{522AA298-B205-4F93-B3DE-FC511C718BE6}" srcOrd="0" destOrd="0" presId="urn:microsoft.com/office/officeart/2005/8/layout/vList5"/>
    <dgm:cxn modelId="{5DBA5C25-7617-4BF0-862E-8A100D3A7F70}" type="presOf" srcId="{077C1D13-F726-4A2C-B9E9-256CFA10F2DA}" destId="{A9A7D818-00BF-484B-BB24-735439CFE18F}" srcOrd="0" destOrd="0" presId="urn:microsoft.com/office/officeart/2005/8/layout/vList5"/>
    <dgm:cxn modelId="{BB03CECD-D8B6-470C-BE4D-32B21B098ACC}" type="presOf" srcId="{479A78D1-478C-4F83-B0D5-6D8354BC8ACC}" destId="{E7991CD0-0D87-46BE-91B8-968D1C9F2A0C}" srcOrd="0" destOrd="0" presId="urn:microsoft.com/office/officeart/2005/8/layout/vList5"/>
    <dgm:cxn modelId="{9EC23164-81EE-4D1C-A26F-31E757481B51}" type="presOf" srcId="{1A501F51-E234-48D2-B772-AFA8EF3D7CDA}" destId="{3B706AC7-40CB-4F9D-BE73-6E3E38C07AE4}" srcOrd="0" destOrd="0" presId="urn:microsoft.com/office/officeart/2005/8/layout/vList5"/>
    <dgm:cxn modelId="{C3F820C1-89F1-4B6B-A475-850DFA5313E9}" srcId="{3E22ADA9-E11F-4179-8942-D06C6DB4D2A5}" destId="{533C4B46-E369-4F20-91BB-CF4DB5F71A6B}" srcOrd="1" destOrd="0" parTransId="{6E093AD1-2E19-4A8A-8180-70082CDDBCA9}" sibTransId="{B4066365-CD13-4F6D-99F4-E84A826D9056}"/>
    <dgm:cxn modelId="{006879A1-E322-4075-9D9D-4CEF10244BFE}" srcId="{533C4B46-E369-4F20-91BB-CF4DB5F71A6B}" destId="{609F034D-7F9F-41EF-97BD-F9CC63044748}" srcOrd="1" destOrd="0" parTransId="{EECA1F4D-C123-46FA-8F7A-1B98BDF6DA75}" sibTransId="{5605BA0D-3C1C-4A98-B368-F2892A3118D7}"/>
    <dgm:cxn modelId="{FA10353C-943B-4FD3-8BFE-E65CED2DF7F0}" srcId="{3E22ADA9-E11F-4179-8942-D06C6DB4D2A5}" destId="{077C1D13-F726-4A2C-B9E9-256CFA10F2DA}" srcOrd="0" destOrd="0" parTransId="{97001988-51BA-49B0-8D9F-1A6FB795000C}" sibTransId="{5D2B2CF3-7DBD-4AFF-8AB6-DDEBC61C3794}"/>
    <dgm:cxn modelId="{6828826F-B666-464D-B430-74D1FAF24185}" type="presOf" srcId="{609F034D-7F9F-41EF-97BD-F9CC63044748}" destId="{E7991CD0-0D87-46BE-91B8-968D1C9F2A0C}" srcOrd="0" destOrd="1" presId="urn:microsoft.com/office/officeart/2005/8/layout/vList5"/>
    <dgm:cxn modelId="{62923583-06C9-405D-B0D9-AF3FF24F2F33}" srcId="{533C4B46-E369-4F20-91BB-CF4DB5F71A6B}" destId="{479A78D1-478C-4F83-B0D5-6D8354BC8ACC}" srcOrd="0" destOrd="0" parTransId="{4C46FF11-8D80-49CF-9CEC-046DBCCD1124}" sibTransId="{E672017E-6EC3-4017-BE5F-8538108E73CF}"/>
    <dgm:cxn modelId="{8D0406B0-43DA-48D2-9E3E-5AE165113AD4}" srcId="{077C1D13-F726-4A2C-B9E9-256CFA10F2DA}" destId="{1A501F51-E234-48D2-B772-AFA8EF3D7CDA}" srcOrd="0" destOrd="0" parTransId="{EAB56651-2B8C-452C-B09A-9C3E26CDFA73}" sibTransId="{D814074B-1BAD-4CF2-8544-F96549207037}"/>
    <dgm:cxn modelId="{24776532-F8AE-448C-9047-A65773E98A53}" type="presParOf" srcId="{C4157A67-4750-4EEB-804D-A415E19F4526}" destId="{7EA5E37F-FF9B-4DFD-9938-C893BC03142D}" srcOrd="0" destOrd="0" presId="urn:microsoft.com/office/officeart/2005/8/layout/vList5"/>
    <dgm:cxn modelId="{C41CA95C-F6E6-4AC1-8B67-E693C8A3EEE4}" type="presParOf" srcId="{7EA5E37F-FF9B-4DFD-9938-C893BC03142D}" destId="{A9A7D818-00BF-484B-BB24-735439CFE18F}" srcOrd="0" destOrd="0" presId="urn:microsoft.com/office/officeart/2005/8/layout/vList5"/>
    <dgm:cxn modelId="{E5369D57-CA38-4D86-9436-D5683C6165E6}" type="presParOf" srcId="{7EA5E37F-FF9B-4DFD-9938-C893BC03142D}" destId="{3B706AC7-40CB-4F9D-BE73-6E3E38C07AE4}" srcOrd="1" destOrd="0" presId="urn:microsoft.com/office/officeart/2005/8/layout/vList5"/>
    <dgm:cxn modelId="{67954C22-4988-49BF-86FB-5568EC5F49AA}" type="presParOf" srcId="{C4157A67-4750-4EEB-804D-A415E19F4526}" destId="{4DE84831-B61D-4835-9B79-8626AE445F5E}" srcOrd="1" destOrd="0" presId="urn:microsoft.com/office/officeart/2005/8/layout/vList5"/>
    <dgm:cxn modelId="{48A5AF04-F921-48DC-831F-566FDD9CA14A}" type="presParOf" srcId="{C4157A67-4750-4EEB-804D-A415E19F4526}" destId="{28E8FB0E-714A-4A47-9F3F-F1C351F682A1}" srcOrd="2" destOrd="0" presId="urn:microsoft.com/office/officeart/2005/8/layout/vList5"/>
    <dgm:cxn modelId="{851701A0-F35F-4EA8-B80E-ED8CE9A30368}" type="presParOf" srcId="{28E8FB0E-714A-4A47-9F3F-F1C351F682A1}" destId="{522AA298-B205-4F93-B3DE-FC511C718BE6}" srcOrd="0" destOrd="0" presId="urn:microsoft.com/office/officeart/2005/8/layout/vList5"/>
    <dgm:cxn modelId="{7425447F-EBED-491C-8AA6-22C8646FC76A}" type="presParOf" srcId="{28E8FB0E-714A-4A47-9F3F-F1C351F682A1}" destId="{E7991CD0-0D87-46BE-91B8-968D1C9F2A0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484EE8-501E-4120-B1B9-11DC0CC50564}" type="doc">
      <dgm:prSet loTypeId="urn:microsoft.com/office/officeart/2005/8/layout/StepDownProcess" loCatId="process" qsTypeId="urn:microsoft.com/office/officeart/2005/8/quickstyle/simple4" qsCatId="simple" csTypeId="urn:microsoft.com/office/officeart/2005/8/colors/accent1_2" csCatId="accent1" phldr="1"/>
      <dgm:spPr/>
      <dgm:t>
        <a:bodyPr/>
        <a:lstStyle/>
        <a:p>
          <a:endParaRPr lang="zh-CN" altLang="en-US"/>
        </a:p>
      </dgm:t>
    </dgm:pt>
    <dgm:pt modelId="{7E1E49A8-FEF4-4F77-9D96-AE51CAF7E30E}">
      <dgm:prSet phldrT="[文本]">
        <dgm:style>
          <a:lnRef idx="1">
            <a:schemeClr val="accent2"/>
          </a:lnRef>
          <a:fillRef idx="3">
            <a:schemeClr val="accent2"/>
          </a:fillRef>
          <a:effectRef idx="2">
            <a:schemeClr val="accent2"/>
          </a:effectRef>
          <a:fontRef idx="minor">
            <a:schemeClr val="lt1"/>
          </a:fontRef>
        </dgm:style>
      </dgm:prSet>
      <dgm:spPr>
        <a:xfrm>
          <a:off x="848005" y="15981"/>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华文中宋" pitchFamily="2" charset="-122"/>
              <a:ea typeface="华文中宋" pitchFamily="2" charset="-122"/>
              <a:cs typeface="+mn-cs"/>
            </a:rPr>
            <a:t>数据模型设计</a:t>
          </a:r>
          <a:endParaRPr lang="zh-CN" altLang="en-US" dirty="0">
            <a:solidFill>
              <a:srgbClr val="FFFFFF"/>
            </a:solidFill>
            <a:latin typeface="华文中宋" pitchFamily="2" charset="-122"/>
            <a:ea typeface="华文中宋" pitchFamily="2" charset="-122"/>
            <a:cs typeface="+mn-cs"/>
          </a:endParaRPr>
        </a:p>
      </dgm:t>
    </dgm:pt>
    <dgm:pt modelId="{B1E8064F-EAB6-4051-9383-B80760D39150}" type="parTrans" cxnId="{4D97D038-7E6A-4865-A55A-DB9804A4860B}">
      <dgm:prSet/>
      <dgm:spPr/>
      <dgm:t>
        <a:bodyPr/>
        <a:lstStyle/>
        <a:p>
          <a:endParaRPr lang="zh-CN" altLang="en-US">
            <a:latin typeface="华文中宋" pitchFamily="2" charset="-122"/>
            <a:ea typeface="华文中宋" pitchFamily="2" charset="-122"/>
          </a:endParaRPr>
        </a:p>
      </dgm:t>
    </dgm:pt>
    <dgm:pt modelId="{02F3EA50-F7ED-4288-8797-D2682DB49B85}" type="sibTrans" cxnId="{4D97D038-7E6A-4865-A55A-DB9804A4860B}">
      <dgm:prSet/>
      <dgm:spPr/>
      <dgm:t>
        <a:bodyPr/>
        <a:lstStyle/>
        <a:p>
          <a:endParaRPr lang="zh-CN" altLang="en-US">
            <a:latin typeface="华文中宋" pitchFamily="2" charset="-122"/>
            <a:ea typeface="华文中宋" pitchFamily="2" charset="-122"/>
          </a:endParaRPr>
        </a:p>
      </dgm:t>
    </dgm:pt>
    <dgm:pt modelId="{6AB9DC60-3551-4D0B-9AB4-14805EE9B3FD}">
      <dgm:prSet phldrT="[文本]">
        <dgm:style>
          <a:lnRef idx="1">
            <a:schemeClr val="accent2"/>
          </a:lnRef>
          <a:fillRef idx="3">
            <a:schemeClr val="accent2"/>
          </a:fillRef>
          <a:effectRef idx="2">
            <a:schemeClr val="accent2"/>
          </a:effectRef>
          <a:fontRef idx="minor">
            <a:schemeClr val="lt1"/>
          </a:fontRef>
        </dgm:style>
      </dgm:prSet>
      <dgm:spPr>
        <a:xfrm>
          <a:off x="2079976" y="93610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华文中宋" pitchFamily="2" charset="-122"/>
              <a:ea typeface="华文中宋" pitchFamily="2" charset="-122"/>
              <a:cs typeface="+mn-cs"/>
            </a:rPr>
            <a:t>问诊界面配置</a:t>
          </a:r>
          <a:endParaRPr lang="zh-CN" altLang="en-US" dirty="0">
            <a:solidFill>
              <a:srgbClr val="FFFFFF"/>
            </a:solidFill>
            <a:latin typeface="华文中宋" pitchFamily="2" charset="-122"/>
            <a:ea typeface="华文中宋" pitchFamily="2" charset="-122"/>
            <a:cs typeface="+mn-cs"/>
          </a:endParaRPr>
        </a:p>
      </dgm:t>
    </dgm:pt>
    <dgm:pt modelId="{6DBC8E91-5433-42F8-A9A3-890FBED29001}" type="parTrans" cxnId="{E94A9188-897D-432F-8758-AB70332FAA42}">
      <dgm:prSet/>
      <dgm:spPr/>
      <dgm:t>
        <a:bodyPr/>
        <a:lstStyle/>
        <a:p>
          <a:endParaRPr lang="zh-CN" altLang="en-US">
            <a:latin typeface="华文中宋" pitchFamily="2" charset="-122"/>
            <a:ea typeface="华文中宋" pitchFamily="2" charset="-122"/>
          </a:endParaRPr>
        </a:p>
      </dgm:t>
    </dgm:pt>
    <dgm:pt modelId="{83284CA9-CAEF-48AD-B848-31329827BCE8}" type="sibTrans" cxnId="{E94A9188-897D-432F-8758-AB70332FAA42}">
      <dgm:prSet/>
      <dgm:spPr/>
      <dgm:t>
        <a:bodyPr/>
        <a:lstStyle/>
        <a:p>
          <a:endParaRPr lang="zh-CN" altLang="en-US">
            <a:latin typeface="华文中宋" pitchFamily="2" charset="-122"/>
            <a:ea typeface="华文中宋" pitchFamily="2" charset="-122"/>
          </a:endParaRPr>
        </a:p>
      </dgm:t>
    </dgm:pt>
    <dgm:pt modelId="{5F834543-79C1-4567-9168-3A502ABDE20B}">
      <dgm:prSet phldrT="[文本]">
        <dgm:style>
          <a:lnRef idx="1">
            <a:schemeClr val="accent2"/>
          </a:lnRef>
          <a:fillRef idx="3">
            <a:schemeClr val="accent2"/>
          </a:fillRef>
          <a:effectRef idx="2">
            <a:schemeClr val="accent2"/>
          </a:effectRef>
          <a:fontRef idx="minor">
            <a:schemeClr val="lt1"/>
          </a:fontRef>
        </dgm:style>
      </dgm:prSet>
      <dgm:spPr>
        <a:xfrm>
          <a:off x="3513738" y="194005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华文中宋" pitchFamily="2" charset="-122"/>
              <a:ea typeface="华文中宋" pitchFamily="2" charset="-122"/>
              <a:cs typeface="+mn-cs"/>
            </a:rPr>
            <a:t>数据交互层实现</a:t>
          </a:r>
          <a:endParaRPr lang="zh-CN" altLang="en-US" dirty="0">
            <a:solidFill>
              <a:srgbClr val="FFFFFF"/>
            </a:solidFill>
            <a:latin typeface="华文中宋" pitchFamily="2" charset="-122"/>
            <a:ea typeface="华文中宋" pitchFamily="2" charset="-122"/>
            <a:cs typeface="+mn-cs"/>
          </a:endParaRPr>
        </a:p>
      </dgm:t>
    </dgm:pt>
    <dgm:pt modelId="{FB57F69C-56E3-444B-ABB0-25B40404090A}" type="parTrans" cxnId="{76D83800-7FF0-4ECF-97DF-13DAE6B95EC9}">
      <dgm:prSet/>
      <dgm:spPr/>
      <dgm:t>
        <a:bodyPr/>
        <a:lstStyle/>
        <a:p>
          <a:endParaRPr lang="zh-CN" altLang="en-US">
            <a:latin typeface="华文中宋" pitchFamily="2" charset="-122"/>
            <a:ea typeface="华文中宋" pitchFamily="2" charset="-122"/>
          </a:endParaRPr>
        </a:p>
      </dgm:t>
    </dgm:pt>
    <dgm:pt modelId="{A8F24E8C-9F91-4C84-B8B3-59B053DF57AF}" type="sibTrans" cxnId="{76D83800-7FF0-4ECF-97DF-13DAE6B95EC9}">
      <dgm:prSet/>
      <dgm:spPr/>
      <dgm:t>
        <a:bodyPr/>
        <a:lstStyle/>
        <a:p>
          <a:endParaRPr lang="zh-CN" altLang="en-US">
            <a:latin typeface="华文中宋" pitchFamily="2" charset="-122"/>
            <a:ea typeface="华文中宋" pitchFamily="2" charset="-122"/>
          </a:endParaRPr>
        </a:p>
      </dgm:t>
    </dgm:pt>
    <dgm:pt modelId="{EC5F1382-A025-4EBB-A561-731C7A620E7B}">
      <dgm:prSet phldrT="[文本]"/>
      <dgm:spPr>
        <a:xfrm>
          <a:off x="3252172" y="1008112"/>
          <a:ext cx="2652483" cy="686444"/>
        </a:xfrm>
        <a:prstGeom prst="rect">
          <a:avLst/>
        </a:prstGeom>
        <a:noFill/>
        <a:ln>
          <a:noFill/>
        </a:ln>
        <a:effectLst/>
      </dgm:spPr>
      <dgm:t>
        <a:bodyPr/>
        <a:lstStyle/>
        <a:p>
          <a:endParaRPr lang="zh-CN" altLang="en-US" dirty="0">
            <a:solidFill>
              <a:srgbClr val="000000">
                <a:hueOff val="0"/>
                <a:satOff val="0"/>
                <a:lumOff val="0"/>
                <a:alphaOff val="0"/>
              </a:srgbClr>
            </a:solidFill>
            <a:latin typeface="华文中宋" pitchFamily="2" charset="-122"/>
            <a:ea typeface="华文中宋" pitchFamily="2" charset="-122"/>
            <a:cs typeface="+mn-cs"/>
          </a:endParaRPr>
        </a:p>
      </dgm:t>
    </dgm:pt>
    <dgm:pt modelId="{58988701-7D4C-444D-8476-AA7B8679768F}" type="sibTrans" cxnId="{1A4529A0-D780-475F-91F0-8C2058ADD73C}">
      <dgm:prSet/>
      <dgm:spPr/>
      <dgm:t>
        <a:bodyPr/>
        <a:lstStyle/>
        <a:p>
          <a:endParaRPr lang="zh-CN" altLang="en-US">
            <a:latin typeface="华文中宋" pitchFamily="2" charset="-122"/>
            <a:ea typeface="华文中宋" pitchFamily="2" charset="-122"/>
          </a:endParaRPr>
        </a:p>
      </dgm:t>
    </dgm:pt>
    <dgm:pt modelId="{F103C4B6-D23E-4C26-A361-31C3BC9C3400}" type="parTrans" cxnId="{1A4529A0-D780-475F-91F0-8C2058ADD73C}">
      <dgm:prSet/>
      <dgm:spPr/>
      <dgm:t>
        <a:bodyPr/>
        <a:lstStyle/>
        <a:p>
          <a:endParaRPr lang="zh-CN" altLang="en-US">
            <a:latin typeface="华文中宋" pitchFamily="2" charset="-122"/>
            <a:ea typeface="华文中宋" pitchFamily="2" charset="-122"/>
          </a:endParaRPr>
        </a:p>
      </dgm:t>
    </dgm:pt>
    <dgm:pt modelId="{4FC5EC0F-9D7D-4490-9B15-592950CE5F9F}" type="pres">
      <dgm:prSet presAssocID="{E5484EE8-501E-4120-B1B9-11DC0CC50564}" presName="rootnode" presStyleCnt="0">
        <dgm:presLayoutVars>
          <dgm:chMax/>
          <dgm:chPref/>
          <dgm:dir/>
          <dgm:animLvl val="lvl"/>
        </dgm:presLayoutVars>
      </dgm:prSet>
      <dgm:spPr/>
      <dgm:t>
        <a:bodyPr/>
        <a:lstStyle/>
        <a:p>
          <a:endParaRPr lang="zh-CN" altLang="en-US"/>
        </a:p>
      </dgm:t>
    </dgm:pt>
    <dgm:pt modelId="{4A345423-AC6B-4B3A-A843-5EEF4ABD057C}" type="pres">
      <dgm:prSet presAssocID="{7E1E49A8-FEF4-4F77-9D96-AE51CAF7E30E}" presName="composite" presStyleCnt="0"/>
      <dgm:spPr/>
    </dgm:pt>
    <dgm:pt modelId="{DFE1840E-1A8A-46F4-AC3D-15C29641F8ED}" type="pres">
      <dgm:prSet presAssocID="{7E1E49A8-FEF4-4F77-9D96-AE51CAF7E30E}" presName="bentUpArrow1" presStyleLbl="alignImgPlace1" presStyleIdx="0" presStyleCnt="2" custLinFactNeighborX="32821" custLinFactNeighborY="-107"/>
      <dgm:spPr>
        <a:xfrm rot="5400000">
          <a:off x="1308282" y="814194"/>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7FCE8175-AD90-4594-9087-2698AFA655CC}" type="pres">
      <dgm:prSet presAssocID="{7E1E49A8-FEF4-4F77-9D96-AE51CAF7E30E}" presName="ParentText" presStyleLbl="node1" presStyleIdx="0" presStyleCnt="3">
        <dgm:presLayoutVars>
          <dgm:chMax val="1"/>
          <dgm:chPref val="1"/>
          <dgm:bulletEnabled val="1"/>
        </dgm:presLayoutVars>
      </dgm:prSet>
      <dgm:spPr/>
      <dgm:t>
        <a:bodyPr/>
        <a:lstStyle/>
        <a:p>
          <a:endParaRPr lang="zh-CN" altLang="en-US"/>
        </a:p>
      </dgm:t>
    </dgm:pt>
    <dgm:pt modelId="{83ED8972-BB0A-4966-A0EC-47734B840FAF}" type="pres">
      <dgm:prSet presAssocID="{7E1E49A8-FEF4-4F77-9D96-AE51CAF7E30E}" presName="ChildText" presStyleLbl="revTx" presStyleIdx="0" presStyleCnt="2" custScaleX="204738" custLinFactNeighborX="58519" custLinFactNeighborY="6852">
        <dgm:presLayoutVars>
          <dgm:chMax val="0"/>
          <dgm:chPref val="0"/>
          <dgm:bulletEnabled val="1"/>
        </dgm:presLayoutVars>
      </dgm:prSet>
      <dgm:spPr>
        <a:xfrm>
          <a:off x="2115623" y="144016"/>
          <a:ext cx="1806756" cy="686444"/>
        </a:xfrm>
        <a:prstGeom prst="rect">
          <a:avLst/>
        </a:prstGeom>
        <a:noFill/>
        <a:ln>
          <a:noFill/>
        </a:ln>
        <a:effectLst/>
      </dgm:spPr>
      <dgm:t>
        <a:bodyPr/>
        <a:lstStyle/>
        <a:p>
          <a:endParaRPr lang="zh-CN" altLang="en-US"/>
        </a:p>
      </dgm:t>
    </dgm:pt>
    <dgm:pt modelId="{0C5C3124-B829-4C05-AD0A-78E8CDDEA075}" type="pres">
      <dgm:prSet presAssocID="{02F3EA50-F7ED-4288-8797-D2682DB49B85}" presName="sibTrans" presStyleCnt="0"/>
      <dgm:spPr/>
    </dgm:pt>
    <dgm:pt modelId="{11BC720A-F5EF-4E31-ADC0-2A2537B49CFA}" type="pres">
      <dgm:prSet presAssocID="{6AB9DC60-3551-4D0B-9AB4-14805EE9B3FD}" presName="composite" presStyleCnt="0"/>
      <dgm:spPr/>
    </dgm:pt>
    <dgm:pt modelId="{3186F851-348C-445C-A7C1-60374481713F}" type="pres">
      <dgm:prSet presAssocID="{6AB9DC60-3551-4D0B-9AB4-14805EE9B3FD}" presName="bentUpArrow1" presStyleLbl="alignImgPlace1" presStyleIdx="1" presStyleCnt="2" custLinFactNeighborX="49087" custLinFactNeighborY="-2596"/>
      <dgm:spPr>
        <a:xfrm rot="5400000">
          <a:off x="2669577" y="1750301"/>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6AA5658A-AFB2-412A-ACBC-5B6931C81FC7}" type="pres">
      <dgm:prSet presAssocID="{6AB9DC60-3551-4D0B-9AB4-14805EE9B3FD}" presName="ParentText" presStyleLbl="node1" presStyleIdx="1" presStyleCnt="3" custLinFactNeighborX="342" custLinFactNeighborY="-3994">
        <dgm:presLayoutVars>
          <dgm:chMax val="1"/>
          <dgm:chPref val="1"/>
          <dgm:bulletEnabled val="1"/>
        </dgm:presLayoutVars>
      </dgm:prSet>
      <dgm:spPr/>
      <dgm:t>
        <a:bodyPr/>
        <a:lstStyle/>
        <a:p>
          <a:endParaRPr lang="zh-CN" altLang="en-US"/>
        </a:p>
      </dgm:t>
    </dgm:pt>
    <dgm:pt modelId="{D9CA3E82-EB84-4115-A7A9-D527477625FB}" type="pres">
      <dgm:prSet presAssocID="{6AB9DC60-3551-4D0B-9AB4-14805EE9B3FD}" presName="ChildText" presStyleLbl="revTx" presStyleIdx="1" presStyleCnt="2" custScaleX="300574" custLinFactX="22339" custLinFactNeighborX="100000" custLinFactNeighborY="-6252">
        <dgm:presLayoutVars>
          <dgm:chMax val="0"/>
          <dgm:chPref val="0"/>
          <dgm:bulletEnabled val="1"/>
        </dgm:presLayoutVars>
      </dgm:prSet>
      <dgm:spPr/>
      <dgm:t>
        <a:bodyPr/>
        <a:lstStyle/>
        <a:p>
          <a:endParaRPr lang="zh-CN" altLang="en-US"/>
        </a:p>
      </dgm:t>
    </dgm:pt>
    <dgm:pt modelId="{5C310F30-92FB-446D-B7F8-EC83E7FDC351}" type="pres">
      <dgm:prSet presAssocID="{83284CA9-CAEF-48AD-B848-31329827BCE8}" presName="sibTrans" presStyleCnt="0"/>
      <dgm:spPr/>
    </dgm:pt>
    <dgm:pt modelId="{F4DE1A45-26FC-4127-AB03-B9EB5624951F}" type="pres">
      <dgm:prSet presAssocID="{5F834543-79C1-4567-9168-3A502ABDE20B}" presName="composite" presStyleCnt="0"/>
      <dgm:spPr/>
    </dgm:pt>
    <dgm:pt modelId="{447C0D53-E386-4FC1-8EC8-C74E0E1F7CC4}" type="pres">
      <dgm:prSet presAssocID="{5F834543-79C1-4567-9168-3A502ABDE20B}" presName="ParentText" presStyleLbl="node1" presStyleIdx="2" presStyleCnt="3" custLinFactNeighborX="17315" custLinFactNeighborY="2371">
        <dgm:presLayoutVars>
          <dgm:chMax val="1"/>
          <dgm:chPref val="1"/>
          <dgm:bulletEnabled val="1"/>
        </dgm:presLayoutVars>
      </dgm:prSet>
      <dgm:spPr/>
      <dgm:t>
        <a:bodyPr/>
        <a:lstStyle/>
        <a:p>
          <a:endParaRPr lang="zh-CN" altLang="en-US"/>
        </a:p>
      </dgm:t>
    </dgm:pt>
  </dgm:ptLst>
  <dgm:cxnLst>
    <dgm:cxn modelId="{4D97D038-7E6A-4865-A55A-DB9804A4860B}" srcId="{E5484EE8-501E-4120-B1B9-11DC0CC50564}" destId="{7E1E49A8-FEF4-4F77-9D96-AE51CAF7E30E}" srcOrd="0" destOrd="0" parTransId="{B1E8064F-EAB6-4051-9383-B80760D39150}" sibTransId="{02F3EA50-F7ED-4288-8797-D2682DB49B85}"/>
    <dgm:cxn modelId="{76796785-C8A1-4C7D-A09C-E49621729A48}" type="presOf" srcId="{EC5F1382-A025-4EBB-A561-731C7A620E7B}" destId="{D9CA3E82-EB84-4115-A7A9-D527477625FB}" srcOrd="0" destOrd="0" presId="urn:microsoft.com/office/officeart/2005/8/layout/StepDownProcess"/>
    <dgm:cxn modelId="{69435B14-574C-42D5-AE81-3D9808236379}" type="presOf" srcId="{5F834543-79C1-4567-9168-3A502ABDE20B}" destId="{447C0D53-E386-4FC1-8EC8-C74E0E1F7CC4}" srcOrd="0" destOrd="0" presId="urn:microsoft.com/office/officeart/2005/8/layout/StepDownProcess"/>
    <dgm:cxn modelId="{E94A9188-897D-432F-8758-AB70332FAA42}" srcId="{E5484EE8-501E-4120-B1B9-11DC0CC50564}" destId="{6AB9DC60-3551-4D0B-9AB4-14805EE9B3FD}" srcOrd="1" destOrd="0" parTransId="{6DBC8E91-5433-42F8-A9A3-890FBED29001}" sibTransId="{83284CA9-CAEF-48AD-B848-31329827BCE8}"/>
    <dgm:cxn modelId="{76D83800-7FF0-4ECF-97DF-13DAE6B95EC9}" srcId="{E5484EE8-501E-4120-B1B9-11DC0CC50564}" destId="{5F834543-79C1-4567-9168-3A502ABDE20B}" srcOrd="2" destOrd="0" parTransId="{FB57F69C-56E3-444B-ABB0-25B40404090A}" sibTransId="{A8F24E8C-9F91-4C84-B8B3-59B053DF57AF}"/>
    <dgm:cxn modelId="{F3166E1C-8D52-475A-9536-98CBFD899E04}" type="presOf" srcId="{6AB9DC60-3551-4D0B-9AB4-14805EE9B3FD}" destId="{6AA5658A-AFB2-412A-ACBC-5B6931C81FC7}" srcOrd="0" destOrd="0" presId="urn:microsoft.com/office/officeart/2005/8/layout/StepDownProcess"/>
    <dgm:cxn modelId="{475F07BA-9716-482E-9942-787B015D0180}" type="presOf" srcId="{7E1E49A8-FEF4-4F77-9D96-AE51CAF7E30E}" destId="{7FCE8175-AD90-4594-9087-2698AFA655CC}" srcOrd="0" destOrd="0" presId="urn:microsoft.com/office/officeart/2005/8/layout/StepDownProcess"/>
    <dgm:cxn modelId="{CA518454-F3F3-49AE-80D4-88A45DFD2E01}" type="presOf" srcId="{E5484EE8-501E-4120-B1B9-11DC0CC50564}" destId="{4FC5EC0F-9D7D-4490-9B15-592950CE5F9F}" srcOrd="0" destOrd="0" presId="urn:microsoft.com/office/officeart/2005/8/layout/StepDownProcess"/>
    <dgm:cxn modelId="{1A4529A0-D780-475F-91F0-8C2058ADD73C}" srcId="{6AB9DC60-3551-4D0B-9AB4-14805EE9B3FD}" destId="{EC5F1382-A025-4EBB-A561-731C7A620E7B}" srcOrd="0" destOrd="0" parTransId="{F103C4B6-D23E-4C26-A361-31C3BC9C3400}" sibTransId="{58988701-7D4C-444D-8476-AA7B8679768F}"/>
    <dgm:cxn modelId="{53DA2399-E98C-46C4-BA39-319788670FB5}" type="presParOf" srcId="{4FC5EC0F-9D7D-4490-9B15-592950CE5F9F}" destId="{4A345423-AC6B-4B3A-A843-5EEF4ABD057C}" srcOrd="0" destOrd="0" presId="urn:microsoft.com/office/officeart/2005/8/layout/StepDownProcess"/>
    <dgm:cxn modelId="{3E3B92A3-6FBB-4985-BEB3-4D170944F590}" type="presParOf" srcId="{4A345423-AC6B-4B3A-A843-5EEF4ABD057C}" destId="{DFE1840E-1A8A-46F4-AC3D-15C29641F8ED}" srcOrd="0" destOrd="0" presId="urn:microsoft.com/office/officeart/2005/8/layout/StepDownProcess"/>
    <dgm:cxn modelId="{55F79AB2-126C-417B-8EFA-ED918AC3A03A}" type="presParOf" srcId="{4A345423-AC6B-4B3A-A843-5EEF4ABD057C}" destId="{7FCE8175-AD90-4594-9087-2698AFA655CC}" srcOrd="1" destOrd="0" presId="urn:microsoft.com/office/officeart/2005/8/layout/StepDownProcess"/>
    <dgm:cxn modelId="{49D74C0C-49BD-464B-A8B4-C2E622C54A97}" type="presParOf" srcId="{4A345423-AC6B-4B3A-A843-5EEF4ABD057C}" destId="{83ED8972-BB0A-4966-A0EC-47734B840FAF}" srcOrd="2" destOrd="0" presId="urn:microsoft.com/office/officeart/2005/8/layout/StepDownProcess"/>
    <dgm:cxn modelId="{471656E1-0AEA-4D30-BDB7-FDF18E15D3C7}" type="presParOf" srcId="{4FC5EC0F-9D7D-4490-9B15-592950CE5F9F}" destId="{0C5C3124-B829-4C05-AD0A-78E8CDDEA075}" srcOrd="1" destOrd="0" presId="urn:microsoft.com/office/officeart/2005/8/layout/StepDownProcess"/>
    <dgm:cxn modelId="{69E5D21C-A5A6-4ED2-98F9-CB2BE5EDE5BE}" type="presParOf" srcId="{4FC5EC0F-9D7D-4490-9B15-592950CE5F9F}" destId="{11BC720A-F5EF-4E31-ADC0-2A2537B49CFA}" srcOrd="2" destOrd="0" presId="urn:microsoft.com/office/officeart/2005/8/layout/StepDownProcess"/>
    <dgm:cxn modelId="{BE101358-45F0-4736-9488-F8AF98BFADF3}" type="presParOf" srcId="{11BC720A-F5EF-4E31-ADC0-2A2537B49CFA}" destId="{3186F851-348C-445C-A7C1-60374481713F}" srcOrd="0" destOrd="0" presId="urn:microsoft.com/office/officeart/2005/8/layout/StepDownProcess"/>
    <dgm:cxn modelId="{DDFF6CE8-7D65-4661-A06A-91AE851E6A06}" type="presParOf" srcId="{11BC720A-F5EF-4E31-ADC0-2A2537B49CFA}" destId="{6AA5658A-AFB2-412A-ACBC-5B6931C81FC7}" srcOrd="1" destOrd="0" presId="urn:microsoft.com/office/officeart/2005/8/layout/StepDownProcess"/>
    <dgm:cxn modelId="{EF82BEC4-7AAC-4119-AADE-456808DC320D}" type="presParOf" srcId="{11BC720A-F5EF-4E31-ADC0-2A2537B49CFA}" destId="{D9CA3E82-EB84-4115-A7A9-D527477625FB}" srcOrd="2" destOrd="0" presId="urn:microsoft.com/office/officeart/2005/8/layout/StepDownProcess"/>
    <dgm:cxn modelId="{547670EF-CEA0-4467-BE27-7C3D3B474E9A}" type="presParOf" srcId="{4FC5EC0F-9D7D-4490-9B15-592950CE5F9F}" destId="{5C310F30-92FB-446D-B7F8-EC83E7FDC351}" srcOrd="3" destOrd="0" presId="urn:microsoft.com/office/officeart/2005/8/layout/StepDownProcess"/>
    <dgm:cxn modelId="{F95624EF-22FC-4009-A2D7-28A5AD8D29E9}" type="presParOf" srcId="{4FC5EC0F-9D7D-4490-9B15-592950CE5F9F}" destId="{F4DE1A45-26FC-4127-AB03-B9EB5624951F}" srcOrd="4" destOrd="0" presId="urn:microsoft.com/office/officeart/2005/8/layout/StepDownProcess"/>
    <dgm:cxn modelId="{072542EA-DFD6-4BBD-868E-0866A95B598C}" type="presParOf" srcId="{F4DE1A45-26FC-4127-AB03-B9EB5624951F}" destId="{447C0D53-E386-4FC1-8EC8-C74E0E1F7CC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484EE8-501E-4120-B1B9-11DC0CC50564}" type="doc">
      <dgm:prSet loTypeId="urn:microsoft.com/office/officeart/2005/8/layout/StepDownProcess" loCatId="process" qsTypeId="urn:microsoft.com/office/officeart/2005/8/quickstyle/simple4" qsCatId="simple" csTypeId="urn:microsoft.com/office/officeart/2005/8/colors/accent1_2" csCatId="accent1" phldr="1"/>
      <dgm:spPr/>
      <dgm:t>
        <a:bodyPr/>
        <a:lstStyle/>
        <a:p>
          <a:endParaRPr lang="zh-CN" altLang="en-US"/>
        </a:p>
      </dgm:t>
    </dgm:pt>
    <dgm:pt modelId="{7E1E49A8-FEF4-4F77-9D96-AE51CAF7E30E}">
      <dgm:prSet phldrT="[文本]">
        <dgm:style>
          <a:lnRef idx="1">
            <a:schemeClr val="accent2"/>
          </a:lnRef>
          <a:fillRef idx="3">
            <a:schemeClr val="accent2"/>
          </a:fillRef>
          <a:effectRef idx="2">
            <a:schemeClr val="accent2"/>
          </a:effectRef>
          <a:fontRef idx="minor">
            <a:schemeClr val="lt1"/>
          </a:fontRef>
        </dgm:style>
      </dgm:prSet>
      <dgm:spPr>
        <a:xfrm>
          <a:off x="848005" y="15981"/>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华文中宋" pitchFamily="2" charset="-122"/>
              <a:ea typeface="华文中宋" pitchFamily="2" charset="-122"/>
              <a:cs typeface="+mn-cs"/>
            </a:rPr>
            <a:t>数据模型设计</a:t>
          </a:r>
          <a:endParaRPr lang="zh-CN" altLang="en-US" dirty="0">
            <a:solidFill>
              <a:srgbClr val="FFFFFF"/>
            </a:solidFill>
            <a:latin typeface="华文中宋" pitchFamily="2" charset="-122"/>
            <a:ea typeface="华文中宋" pitchFamily="2" charset="-122"/>
            <a:cs typeface="+mn-cs"/>
          </a:endParaRPr>
        </a:p>
      </dgm:t>
    </dgm:pt>
    <dgm:pt modelId="{B1E8064F-EAB6-4051-9383-B80760D39150}" type="parTrans" cxnId="{4D97D038-7E6A-4865-A55A-DB9804A4860B}">
      <dgm:prSet/>
      <dgm:spPr/>
      <dgm:t>
        <a:bodyPr/>
        <a:lstStyle/>
        <a:p>
          <a:endParaRPr lang="zh-CN" altLang="en-US">
            <a:latin typeface="华文中宋" pitchFamily="2" charset="-122"/>
            <a:ea typeface="华文中宋" pitchFamily="2" charset="-122"/>
          </a:endParaRPr>
        </a:p>
      </dgm:t>
    </dgm:pt>
    <dgm:pt modelId="{02F3EA50-F7ED-4288-8797-D2682DB49B85}" type="sibTrans" cxnId="{4D97D038-7E6A-4865-A55A-DB9804A4860B}">
      <dgm:prSet/>
      <dgm:spPr/>
      <dgm:t>
        <a:bodyPr/>
        <a:lstStyle/>
        <a:p>
          <a:endParaRPr lang="zh-CN" altLang="en-US">
            <a:latin typeface="华文中宋" pitchFamily="2" charset="-122"/>
            <a:ea typeface="华文中宋" pitchFamily="2" charset="-122"/>
          </a:endParaRPr>
        </a:p>
      </dgm:t>
    </dgm:pt>
    <dgm:pt modelId="{6AB9DC60-3551-4D0B-9AB4-14805EE9B3FD}">
      <dgm:prSet phldrT="[文本]">
        <dgm:style>
          <a:lnRef idx="1">
            <a:schemeClr val="accent2"/>
          </a:lnRef>
          <a:fillRef idx="3">
            <a:schemeClr val="accent2"/>
          </a:fillRef>
          <a:effectRef idx="2">
            <a:schemeClr val="accent2"/>
          </a:effectRef>
          <a:fontRef idx="minor">
            <a:schemeClr val="lt1"/>
          </a:fontRef>
        </dgm:style>
      </dgm:prSet>
      <dgm:spPr>
        <a:xfrm>
          <a:off x="2079976" y="93610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华文中宋" pitchFamily="2" charset="-122"/>
              <a:ea typeface="华文中宋" pitchFamily="2" charset="-122"/>
              <a:cs typeface="+mn-cs"/>
            </a:rPr>
            <a:t>问诊界面配置</a:t>
          </a:r>
          <a:endParaRPr lang="zh-CN" altLang="en-US" dirty="0">
            <a:solidFill>
              <a:srgbClr val="FFFFFF"/>
            </a:solidFill>
            <a:latin typeface="华文中宋" pitchFamily="2" charset="-122"/>
            <a:ea typeface="华文中宋" pitchFamily="2" charset="-122"/>
            <a:cs typeface="+mn-cs"/>
          </a:endParaRPr>
        </a:p>
      </dgm:t>
    </dgm:pt>
    <dgm:pt modelId="{6DBC8E91-5433-42F8-A9A3-890FBED29001}" type="parTrans" cxnId="{E94A9188-897D-432F-8758-AB70332FAA42}">
      <dgm:prSet/>
      <dgm:spPr/>
      <dgm:t>
        <a:bodyPr/>
        <a:lstStyle/>
        <a:p>
          <a:endParaRPr lang="zh-CN" altLang="en-US">
            <a:latin typeface="华文中宋" pitchFamily="2" charset="-122"/>
            <a:ea typeface="华文中宋" pitchFamily="2" charset="-122"/>
          </a:endParaRPr>
        </a:p>
      </dgm:t>
    </dgm:pt>
    <dgm:pt modelId="{83284CA9-CAEF-48AD-B848-31329827BCE8}" type="sibTrans" cxnId="{E94A9188-897D-432F-8758-AB70332FAA42}">
      <dgm:prSet/>
      <dgm:spPr/>
      <dgm:t>
        <a:bodyPr/>
        <a:lstStyle/>
        <a:p>
          <a:endParaRPr lang="zh-CN" altLang="en-US">
            <a:latin typeface="华文中宋" pitchFamily="2" charset="-122"/>
            <a:ea typeface="华文中宋" pitchFamily="2" charset="-122"/>
          </a:endParaRPr>
        </a:p>
      </dgm:t>
    </dgm:pt>
    <dgm:pt modelId="{5F834543-79C1-4567-9168-3A502ABDE20B}">
      <dgm:prSet phldrT="[文本]">
        <dgm:style>
          <a:lnRef idx="1">
            <a:schemeClr val="accent2"/>
          </a:lnRef>
          <a:fillRef idx="3">
            <a:schemeClr val="accent2"/>
          </a:fillRef>
          <a:effectRef idx="2">
            <a:schemeClr val="accent2"/>
          </a:effectRef>
          <a:fontRef idx="minor">
            <a:schemeClr val="lt1"/>
          </a:fontRef>
        </dgm:style>
      </dgm:prSet>
      <dgm:spPr>
        <a:xfrm>
          <a:off x="3513738" y="194005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华文中宋" pitchFamily="2" charset="-122"/>
              <a:ea typeface="华文中宋" pitchFamily="2" charset="-122"/>
              <a:cs typeface="+mn-cs"/>
            </a:rPr>
            <a:t>数据交互层实现</a:t>
          </a:r>
          <a:endParaRPr lang="zh-CN" altLang="en-US" dirty="0">
            <a:solidFill>
              <a:srgbClr val="FFFFFF"/>
            </a:solidFill>
            <a:latin typeface="华文中宋" pitchFamily="2" charset="-122"/>
            <a:ea typeface="华文中宋" pitchFamily="2" charset="-122"/>
            <a:cs typeface="+mn-cs"/>
          </a:endParaRPr>
        </a:p>
      </dgm:t>
    </dgm:pt>
    <dgm:pt modelId="{FB57F69C-56E3-444B-ABB0-25B40404090A}" type="parTrans" cxnId="{76D83800-7FF0-4ECF-97DF-13DAE6B95EC9}">
      <dgm:prSet/>
      <dgm:spPr/>
      <dgm:t>
        <a:bodyPr/>
        <a:lstStyle/>
        <a:p>
          <a:endParaRPr lang="zh-CN" altLang="en-US">
            <a:latin typeface="华文中宋" pitchFamily="2" charset="-122"/>
            <a:ea typeface="华文中宋" pitchFamily="2" charset="-122"/>
          </a:endParaRPr>
        </a:p>
      </dgm:t>
    </dgm:pt>
    <dgm:pt modelId="{A8F24E8C-9F91-4C84-B8B3-59B053DF57AF}" type="sibTrans" cxnId="{76D83800-7FF0-4ECF-97DF-13DAE6B95EC9}">
      <dgm:prSet/>
      <dgm:spPr/>
      <dgm:t>
        <a:bodyPr/>
        <a:lstStyle/>
        <a:p>
          <a:endParaRPr lang="zh-CN" altLang="en-US">
            <a:latin typeface="华文中宋" pitchFamily="2" charset="-122"/>
            <a:ea typeface="华文中宋" pitchFamily="2" charset="-122"/>
          </a:endParaRPr>
        </a:p>
      </dgm:t>
    </dgm:pt>
    <dgm:pt modelId="{EC5F1382-A025-4EBB-A561-731C7A620E7B}">
      <dgm:prSet phldrT="[文本]"/>
      <dgm:spPr>
        <a:xfrm>
          <a:off x="3252172" y="1008112"/>
          <a:ext cx="2652483" cy="686444"/>
        </a:xfrm>
        <a:noFill/>
        <a:ln>
          <a:noFill/>
        </a:ln>
        <a:effectLst/>
      </dgm:spPr>
      <dgm:t>
        <a:bodyPr/>
        <a:lstStyle/>
        <a:p>
          <a:endParaRPr lang="zh-CN" altLang="en-US" dirty="0">
            <a:solidFill>
              <a:srgbClr val="000000">
                <a:hueOff val="0"/>
                <a:satOff val="0"/>
                <a:lumOff val="0"/>
                <a:alphaOff val="0"/>
              </a:srgbClr>
            </a:solidFill>
            <a:latin typeface="华文中宋" pitchFamily="2" charset="-122"/>
            <a:ea typeface="华文中宋" pitchFamily="2" charset="-122"/>
            <a:cs typeface="+mn-cs"/>
          </a:endParaRPr>
        </a:p>
      </dgm:t>
    </dgm:pt>
    <dgm:pt modelId="{58988701-7D4C-444D-8476-AA7B8679768F}" type="sibTrans" cxnId="{1A4529A0-D780-475F-91F0-8C2058ADD73C}">
      <dgm:prSet/>
      <dgm:spPr/>
      <dgm:t>
        <a:bodyPr/>
        <a:lstStyle/>
        <a:p>
          <a:endParaRPr lang="zh-CN" altLang="en-US">
            <a:latin typeface="华文中宋" pitchFamily="2" charset="-122"/>
            <a:ea typeface="华文中宋" pitchFamily="2" charset="-122"/>
          </a:endParaRPr>
        </a:p>
      </dgm:t>
    </dgm:pt>
    <dgm:pt modelId="{F103C4B6-D23E-4C26-A361-31C3BC9C3400}" type="parTrans" cxnId="{1A4529A0-D780-475F-91F0-8C2058ADD73C}">
      <dgm:prSet/>
      <dgm:spPr/>
      <dgm:t>
        <a:bodyPr/>
        <a:lstStyle/>
        <a:p>
          <a:endParaRPr lang="zh-CN" altLang="en-US">
            <a:latin typeface="华文中宋" pitchFamily="2" charset="-122"/>
            <a:ea typeface="华文中宋" pitchFamily="2" charset="-122"/>
          </a:endParaRPr>
        </a:p>
      </dgm:t>
    </dgm:pt>
    <dgm:pt modelId="{4FC5EC0F-9D7D-4490-9B15-592950CE5F9F}" type="pres">
      <dgm:prSet presAssocID="{E5484EE8-501E-4120-B1B9-11DC0CC50564}" presName="rootnode" presStyleCnt="0">
        <dgm:presLayoutVars>
          <dgm:chMax/>
          <dgm:chPref/>
          <dgm:dir/>
          <dgm:animLvl val="lvl"/>
        </dgm:presLayoutVars>
      </dgm:prSet>
      <dgm:spPr/>
      <dgm:t>
        <a:bodyPr/>
        <a:lstStyle/>
        <a:p>
          <a:endParaRPr lang="zh-CN" altLang="en-US"/>
        </a:p>
      </dgm:t>
    </dgm:pt>
    <dgm:pt modelId="{4A345423-AC6B-4B3A-A843-5EEF4ABD057C}" type="pres">
      <dgm:prSet presAssocID="{7E1E49A8-FEF4-4F77-9D96-AE51CAF7E30E}" presName="composite" presStyleCnt="0"/>
      <dgm:spPr/>
    </dgm:pt>
    <dgm:pt modelId="{DFE1840E-1A8A-46F4-AC3D-15C29641F8ED}" type="pres">
      <dgm:prSet presAssocID="{7E1E49A8-FEF4-4F77-9D96-AE51CAF7E30E}" presName="bentUpArrow1" presStyleLbl="alignImgPlace1" presStyleIdx="0" presStyleCnt="2" custLinFactNeighborX="32821" custLinFactNeighborY="-107"/>
      <dgm:spPr>
        <a:xfrm rot="5400000">
          <a:off x="1308282" y="814194"/>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7FCE8175-AD90-4594-9087-2698AFA655CC}" type="pres">
      <dgm:prSet presAssocID="{7E1E49A8-FEF4-4F77-9D96-AE51CAF7E30E}" presName="ParentText" presStyleLbl="node1" presStyleIdx="0" presStyleCnt="3">
        <dgm:presLayoutVars>
          <dgm:chMax val="1"/>
          <dgm:chPref val="1"/>
          <dgm:bulletEnabled val="1"/>
        </dgm:presLayoutVars>
      </dgm:prSet>
      <dgm:spPr>
        <a:prstGeom prst="roundRect">
          <a:avLst>
            <a:gd name="adj" fmla="val 16670"/>
          </a:avLst>
        </a:prstGeom>
      </dgm:spPr>
      <dgm:t>
        <a:bodyPr/>
        <a:lstStyle/>
        <a:p>
          <a:endParaRPr lang="zh-CN" altLang="en-US"/>
        </a:p>
      </dgm:t>
    </dgm:pt>
    <dgm:pt modelId="{83ED8972-BB0A-4966-A0EC-47734B840FAF}" type="pres">
      <dgm:prSet presAssocID="{7E1E49A8-FEF4-4F77-9D96-AE51CAF7E30E}" presName="ChildText" presStyleLbl="revTx" presStyleIdx="0" presStyleCnt="2" custScaleX="204738" custLinFactNeighborX="58519" custLinFactNeighborY="6852">
        <dgm:presLayoutVars>
          <dgm:chMax val="0"/>
          <dgm:chPref val="0"/>
          <dgm:bulletEnabled val="1"/>
        </dgm:presLayoutVars>
      </dgm:prSet>
      <dgm:spPr>
        <a:xfrm>
          <a:off x="2115623" y="144016"/>
          <a:ext cx="1806756" cy="686444"/>
        </a:xfrm>
        <a:prstGeom prst="rect">
          <a:avLst/>
        </a:prstGeom>
        <a:noFill/>
        <a:ln>
          <a:noFill/>
        </a:ln>
        <a:effectLst/>
      </dgm:spPr>
      <dgm:t>
        <a:bodyPr/>
        <a:lstStyle/>
        <a:p>
          <a:endParaRPr lang="zh-CN" altLang="en-US"/>
        </a:p>
      </dgm:t>
    </dgm:pt>
    <dgm:pt modelId="{0C5C3124-B829-4C05-AD0A-78E8CDDEA075}" type="pres">
      <dgm:prSet presAssocID="{02F3EA50-F7ED-4288-8797-D2682DB49B85}" presName="sibTrans" presStyleCnt="0"/>
      <dgm:spPr/>
    </dgm:pt>
    <dgm:pt modelId="{11BC720A-F5EF-4E31-ADC0-2A2537B49CFA}" type="pres">
      <dgm:prSet presAssocID="{6AB9DC60-3551-4D0B-9AB4-14805EE9B3FD}" presName="composite" presStyleCnt="0"/>
      <dgm:spPr/>
    </dgm:pt>
    <dgm:pt modelId="{3186F851-348C-445C-A7C1-60374481713F}" type="pres">
      <dgm:prSet presAssocID="{6AB9DC60-3551-4D0B-9AB4-14805EE9B3FD}" presName="bentUpArrow1" presStyleLbl="alignImgPlace1" presStyleIdx="1" presStyleCnt="2" custLinFactNeighborX="49087" custLinFactNeighborY="-2596"/>
      <dgm:spPr>
        <a:xfrm rot="5400000">
          <a:off x="2669577" y="1750301"/>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6AA5658A-AFB2-412A-ACBC-5B6931C81FC7}" type="pres">
      <dgm:prSet presAssocID="{6AB9DC60-3551-4D0B-9AB4-14805EE9B3FD}" presName="ParentText" presStyleLbl="node1" presStyleIdx="1" presStyleCnt="3" custLinFactNeighborX="342" custLinFactNeighborY="-3994">
        <dgm:presLayoutVars>
          <dgm:chMax val="1"/>
          <dgm:chPref val="1"/>
          <dgm:bulletEnabled val="1"/>
        </dgm:presLayoutVars>
      </dgm:prSet>
      <dgm:spPr>
        <a:prstGeom prst="roundRect">
          <a:avLst>
            <a:gd name="adj" fmla="val 16670"/>
          </a:avLst>
        </a:prstGeom>
      </dgm:spPr>
      <dgm:t>
        <a:bodyPr/>
        <a:lstStyle/>
        <a:p>
          <a:endParaRPr lang="zh-CN" altLang="en-US"/>
        </a:p>
      </dgm:t>
    </dgm:pt>
    <dgm:pt modelId="{D9CA3E82-EB84-4115-A7A9-D527477625FB}" type="pres">
      <dgm:prSet presAssocID="{6AB9DC60-3551-4D0B-9AB4-14805EE9B3FD}" presName="ChildText" presStyleLbl="revTx" presStyleIdx="1" presStyleCnt="2" custScaleX="300574" custLinFactX="22339" custLinFactNeighborX="100000" custLinFactNeighborY="-6252">
        <dgm:presLayoutVars>
          <dgm:chMax val="0"/>
          <dgm:chPref val="0"/>
          <dgm:bulletEnabled val="1"/>
        </dgm:presLayoutVars>
      </dgm:prSet>
      <dgm:spPr>
        <a:prstGeom prst="rect">
          <a:avLst/>
        </a:prstGeom>
      </dgm:spPr>
      <dgm:t>
        <a:bodyPr/>
        <a:lstStyle/>
        <a:p>
          <a:endParaRPr lang="zh-CN" altLang="en-US"/>
        </a:p>
      </dgm:t>
    </dgm:pt>
    <dgm:pt modelId="{5C310F30-92FB-446D-B7F8-EC83E7FDC351}" type="pres">
      <dgm:prSet presAssocID="{83284CA9-CAEF-48AD-B848-31329827BCE8}" presName="sibTrans" presStyleCnt="0"/>
      <dgm:spPr/>
    </dgm:pt>
    <dgm:pt modelId="{F4DE1A45-26FC-4127-AB03-B9EB5624951F}" type="pres">
      <dgm:prSet presAssocID="{5F834543-79C1-4567-9168-3A502ABDE20B}" presName="composite" presStyleCnt="0"/>
      <dgm:spPr/>
    </dgm:pt>
    <dgm:pt modelId="{447C0D53-E386-4FC1-8EC8-C74E0E1F7CC4}" type="pres">
      <dgm:prSet presAssocID="{5F834543-79C1-4567-9168-3A502ABDE20B}" presName="ParentText" presStyleLbl="node1" presStyleIdx="2" presStyleCnt="3" custLinFactNeighborX="17315" custLinFactNeighborY="2371">
        <dgm:presLayoutVars>
          <dgm:chMax val="1"/>
          <dgm:chPref val="1"/>
          <dgm:bulletEnabled val="1"/>
        </dgm:presLayoutVars>
      </dgm:prSet>
      <dgm:spPr>
        <a:prstGeom prst="roundRect">
          <a:avLst>
            <a:gd name="adj" fmla="val 16670"/>
          </a:avLst>
        </a:prstGeom>
      </dgm:spPr>
      <dgm:t>
        <a:bodyPr/>
        <a:lstStyle/>
        <a:p>
          <a:endParaRPr lang="zh-CN" altLang="en-US"/>
        </a:p>
      </dgm:t>
    </dgm:pt>
  </dgm:ptLst>
  <dgm:cxnLst>
    <dgm:cxn modelId="{69473F85-B7C2-4C74-9FF7-2888C84A3BD4}" type="presOf" srcId="{7E1E49A8-FEF4-4F77-9D96-AE51CAF7E30E}" destId="{7FCE8175-AD90-4594-9087-2698AFA655CC}" srcOrd="0" destOrd="0" presId="urn:microsoft.com/office/officeart/2005/8/layout/StepDownProcess"/>
    <dgm:cxn modelId="{78D343DA-811B-48EC-9B66-22359D4A47DA}" type="presOf" srcId="{5F834543-79C1-4567-9168-3A502ABDE20B}" destId="{447C0D53-E386-4FC1-8EC8-C74E0E1F7CC4}" srcOrd="0" destOrd="0" presId="urn:microsoft.com/office/officeart/2005/8/layout/StepDownProcess"/>
    <dgm:cxn modelId="{4D97D038-7E6A-4865-A55A-DB9804A4860B}" srcId="{E5484EE8-501E-4120-B1B9-11DC0CC50564}" destId="{7E1E49A8-FEF4-4F77-9D96-AE51CAF7E30E}" srcOrd="0" destOrd="0" parTransId="{B1E8064F-EAB6-4051-9383-B80760D39150}" sibTransId="{02F3EA50-F7ED-4288-8797-D2682DB49B85}"/>
    <dgm:cxn modelId="{1A4529A0-D780-475F-91F0-8C2058ADD73C}" srcId="{6AB9DC60-3551-4D0B-9AB4-14805EE9B3FD}" destId="{EC5F1382-A025-4EBB-A561-731C7A620E7B}" srcOrd="0" destOrd="0" parTransId="{F103C4B6-D23E-4C26-A361-31C3BC9C3400}" sibTransId="{58988701-7D4C-444D-8476-AA7B8679768F}"/>
    <dgm:cxn modelId="{418CFAB1-1F20-4423-BC4F-C074F9681EE0}" type="presOf" srcId="{6AB9DC60-3551-4D0B-9AB4-14805EE9B3FD}" destId="{6AA5658A-AFB2-412A-ACBC-5B6931C81FC7}" srcOrd="0" destOrd="0" presId="urn:microsoft.com/office/officeart/2005/8/layout/StepDownProcess"/>
    <dgm:cxn modelId="{37970756-AB70-47FF-8001-BA326754E59A}" type="presOf" srcId="{EC5F1382-A025-4EBB-A561-731C7A620E7B}" destId="{D9CA3E82-EB84-4115-A7A9-D527477625FB}" srcOrd="0" destOrd="0" presId="urn:microsoft.com/office/officeart/2005/8/layout/StepDownProcess"/>
    <dgm:cxn modelId="{1677B986-1B02-4961-ABA1-B9CD79E80D52}" type="presOf" srcId="{E5484EE8-501E-4120-B1B9-11DC0CC50564}" destId="{4FC5EC0F-9D7D-4490-9B15-592950CE5F9F}" srcOrd="0" destOrd="0" presId="urn:microsoft.com/office/officeart/2005/8/layout/StepDownProcess"/>
    <dgm:cxn modelId="{76D83800-7FF0-4ECF-97DF-13DAE6B95EC9}" srcId="{E5484EE8-501E-4120-B1B9-11DC0CC50564}" destId="{5F834543-79C1-4567-9168-3A502ABDE20B}" srcOrd="2" destOrd="0" parTransId="{FB57F69C-56E3-444B-ABB0-25B40404090A}" sibTransId="{A8F24E8C-9F91-4C84-B8B3-59B053DF57AF}"/>
    <dgm:cxn modelId="{E94A9188-897D-432F-8758-AB70332FAA42}" srcId="{E5484EE8-501E-4120-B1B9-11DC0CC50564}" destId="{6AB9DC60-3551-4D0B-9AB4-14805EE9B3FD}" srcOrd="1" destOrd="0" parTransId="{6DBC8E91-5433-42F8-A9A3-890FBED29001}" sibTransId="{83284CA9-CAEF-48AD-B848-31329827BCE8}"/>
    <dgm:cxn modelId="{FABFE1C2-0AFA-4A96-A42F-8FC8405E540B}" type="presParOf" srcId="{4FC5EC0F-9D7D-4490-9B15-592950CE5F9F}" destId="{4A345423-AC6B-4B3A-A843-5EEF4ABD057C}" srcOrd="0" destOrd="0" presId="urn:microsoft.com/office/officeart/2005/8/layout/StepDownProcess"/>
    <dgm:cxn modelId="{2C774F66-1E45-4F9D-979C-A43A9F0434BE}" type="presParOf" srcId="{4A345423-AC6B-4B3A-A843-5EEF4ABD057C}" destId="{DFE1840E-1A8A-46F4-AC3D-15C29641F8ED}" srcOrd="0" destOrd="0" presId="urn:microsoft.com/office/officeart/2005/8/layout/StepDownProcess"/>
    <dgm:cxn modelId="{C2B82949-D87B-48B3-B118-377A4915C001}" type="presParOf" srcId="{4A345423-AC6B-4B3A-A843-5EEF4ABD057C}" destId="{7FCE8175-AD90-4594-9087-2698AFA655CC}" srcOrd="1" destOrd="0" presId="urn:microsoft.com/office/officeart/2005/8/layout/StepDownProcess"/>
    <dgm:cxn modelId="{3FE712FD-5B8C-4946-AF63-C5619671C121}" type="presParOf" srcId="{4A345423-AC6B-4B3A-A843-5EEF4ABD057C}" destId="{83ED8972-BB0A-4966-A0EC-47734B840FAF}" srcOrd="2" destOrd="0" presId="urn:microsoft.com/office/officeart/2005/8/layout/StepDownProcess"/>
    <dgm:cxn modelId="{F4A860A2-E68E-4F03-B15E-C8DC6C1A929E}" type="presParOf" srcId="{4FC5EC0F-9D7D-4490-9B15-592950CE5F9F}" destId="{0C5C3124-B829-4C05-AD0A-78E8CDDEA075}" srcOrd="1" destOrd="0" presId="urn:microsoft.com/office/officeart/2005/8/layout/StepDownProcess"/>
    <dgm:cxn modelId="{187AA226-F0BE-4FFA-B3F2-4FE4A004142D}" type="presParOf" srcId="{4FC5EC0F-9D7D-4490-9B15-592950CE5F9F}" destId="{11BC720A-F5EF-4E31-ADC0-2A2537B49CFA}" srcOrd="2" destOrd="0" presId="urn:microsoft.com/office/officeart/2005/8/layout/StepDownProcess"/>
    <dgm:cxn modelId="{E2F3FD16-0827-4B92-B12E-3D1622032402}" type="presParOf" srcId="{11BC720A-F5EF-4E31-ADC0-2A2537B49CFA}" destId="{3186F851-348C-445C-A7C1-60374481713F}" srcOrd="0" destOrd="0" presId="urn:microsoft.com/office/officeart/2005/8/layout/StepDownProcess"/>
    <dgm:cxn modelId="{BBD87A2E-97BF-4488-9687-555A160DB826}" type="presParOf" srcId="{11BC720A-F5EF-4E31-ADC0-2A2537B49CFA}" destId="{6AA5658A-AFB2-412A-ACBC-5B6931C81FC7}" srcOrd="1" destOrd="0" presId="urn:microsoft.com/office/officeart/2005/8/layout/StepDownProcess"/>
    <dgm:cxn modelId="{AA57E80C-F403-4F02-8B18-48D623747A56}" type="presParOf" srcId="{11BC720A-F5EF-4E31-ADC0-2A2537B49CFA}" destId="{D9CA3E82-EB84-4115-A7A9-D527477625FB}" srcOrd="2" destOrd="0" presId="urn:microsoft.com/office/officeart/2005/8/layout/StepDownProcess"/>
    <dgm:cxn modelId="{D6C46D7D-6417-4E2F-9082-9E794DF3E6F0}" type="presParOf" srcId="{4FC5EC0F-9D7D-4490-9B15-592950CE5F9F}" destId="{5C310F30-92FB-446D-B7F8-EC83E7FDC351}" srcOrd="3" destOrd="0" presId="urn:microsoft.com/office/officeart/2005/8/layout/StepDownProcess"/>
    <dgm:cxn modelId="{4B1D3C65-E021-44AB-B84B-599751A78F1D}" type="presParOf" srcId="{4FC5EC0F-9D7D-4490-9B15-592950CE5F9F}" destId="{F4DE1A45-26FC-4127-AB03-B9EB5624951F}" srcOrd="4" destOrd="0" presId="urn:microsoft.com/office/officeart/2005/8/layout/StepDownProcess"/>
    <dgm:cxn modelId="{ACD44E2A-808D-415B-A226-A3AEA736FD46}" type="presParOf" srcId="{F4DE1A45-26FC-4127-AB03-B9EB5624951F}" destId="{447C0D53-E386-4FC1-8EC8-C74E0E1F7CC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D1C6F-16B7-4F5F-BD33-1E74538433CE}">
      <dsp:nvSpPr>
        <dsp:cNvPr id="0" name=""/>
        <dsp:cNvSpPr/>
      </dsp:nvSpPr>
      <dsp:spPr>
        <a:xfrm>
          <a:off x="359" y="731718"/>
          <a:ext cx="2059586" cy="242787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8556A1C-F2E2-4063-A2C9-B494E9BD8B84}">
      <dsp:nvSpPr>
        <dsp:cNvPr id="0" name=""/>
        <dsp:cNvSpPr/>
      </dsp:nvSpPr>
      <dsp:spPr>
        <a:xfrm>
          <a:off x="1152973" y="1711492"/>
          <a:ext cx="2132731" cy="2132731"/>
        </a:xfrm>
        <a:prstGeom prst="leftCircularArrow">
          <a:avLst>
            <a:gd name="adj1" fmla="val 3060"/>
            <a:gd name="adj2" fmla="val 375796"/>
            <a:gd name="adj3" fmla="val 2013093"/>
            <a:gd name="adj4" fmla="val 8886275"/>
            <a:gd name="adj5" fmla="val 3571"/>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F531A21-69B6-4470-8FE8-7E7CBCAEFD0A}">
      <dsp:nvSpPr>
        <dsp:cNvPr id="0" name=""/>
        <dsp:cNvSpPr/>
      </dsp:nvSpPr>
      <dsp:spPr>
        <a:xfrm>
          <a:off x="458642" y="2575907"/>
          <a:ext cx="1830743" cy="728026"/>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zh-CN" altLang="en-US" sz="2100" kern="1200" dirty="0" smtClean="0">
              <a:solidFill>
                <a:srgbClr val="FFFFFF"/>
              </a:solidFill>
              <a:latin typeface="华文中宋" pitchFamily="2" charset="-122"/>
              <a:ea typeface="华文中宋" pitchFamily="2" charset="-122"/>
              <a:cs typeface="+mn-cs"/>
            </a:rPr>
            <a:t>关键技术研究</a:t>
          </a:r>
          <a:endParaRPr lang="zh-CN" altLang="en-US" sz="2100" kern="1200" dirty="0">
            <a:solidFill>
              <a:srgbClr val="FFFFFF"/>
            </a:solidFill>
            <a:latin typeface="华文中宋" pitchFamily="2" charset="-122"/>
            <a:ea typeface="华文中宋" pitchFamily="2" charset="-122"/>
            <a:cs typeface="+mn-cs"/>
          </a:endParaRPr>
        </a:p>
      </dsp:txBody>
      <dsp:txXfrm>
        <a:off x="494188" y="2611453"/>
        <a:ext cx="1759651" cy="656934"/>
      </dsp:txXfrm>
    </dsp:sp>
    <dsp:sp modelId="{C97FF2D3-66C7-4236-8B8E-C22F0A8D5E93}">
      <dsp:nvSpPr>
        <dsp:cNvPr id="0" name=""/>
        <dsp:cNvSpPr/>
      </dsp:nvSpPr>
      <dsp:spPr>
        <a:xfrm>
          <a:off x="2520639" y="731721"/>
          <a:ext cx="2059586" cy="256608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EF2C37D-A21C-4F96-A87C-B29AE6E6BF94}">
      <dsp:nvSpPr>
        <dsp:cNvPr id="0" name=""/>
        <dsp:cNvSpPr/>
      </dsp:nvSpPr>
      <dsp:spPr>
        <a:xfrm>
          <a:off x="3606362" y="19987"/>
          <a:ext cx="2553459" cy="2553459"/>
        </a:xfrm>
        <a:prstGeom prst="circularArrow">
          <a:avLst>
            <a:gd name="adj1" fmla="val 2556"/>
            <a:gd name="adj2" fmla="val 310197"/>
            <a:gd name="adj3" fmla="val 20052515"/>
            <a:gd name="adj4" fmla="val 13113734"/>
            <a:gd name="adj5" fmla="val 2982"/>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040ECB5-6FCF-4172-AA9E-77A75C654384}">
      <dsp:nvSpPr>
        <dsp:cNvPr id="0" name=""/>
        <dsp:cNvSpPr/>
      </dsp:nvSpPr>
      <dsp:spPr>
        <a:xfrm>
          <a:off x="3024695" y="544928"/>
          <a:ext cx="1830743" cy="728026"/>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zh-CN" altLang="en-US" sz="2100" kern="1200" dirty="0" smtClean="0">
              <a:solidFill>
                <a:srgbClr val="FFFFFF"/>
              </a:solidFill>
              <a:latin typeface="华文中宋" pitchFamily="2" charset="-122"/>
              <a:ea typeface="华文中宋" pitchFamily="2" charset="-122"/>
              <a:cs typeface="+mn-cs"/>
            </a:rPr>
            <a:t>系统框架设计</a:t>
          </a:r>
          <a:endParaRPr lang="zh-CN" altLang="en-US" sz="2100" kern="1200" dirty="0">
            <a:solidFill>
              <a:srgbClr val="FFFFFF"/>
            </a:solidFill>
            <a:latin typeface="华文中宋" pitchFamily="2" charset="-122"/>
            <a:ea typeface="华文中宋" pitchFamily="2" charset="-122"/>
            <a:cs typeface="+mn-cs"/>
          </a:endParaRPr>
        </a:p>
      </dsp:txBody>
      <dsp:txXfrm>
        <a:off x="3060241" y="580474"/>
        <a:ext cx="1759651" cy="656934"/>
      </dsp:txXfrm>
    </dsp:sp>
    <dsp:sp modelId="{22DB090E-554E-409F-B69A-E78FFAA72E6D}">
      <dsp:nvSpPr>
        <dsp:cNvPr id="0" name=""/>
        <dsp:cNvSpPr/>
      </dsp:nvSpPr>
      <dsp:spPr>
        <a:xfrm>
          <a:off x="5199446" y="876607"/>
          <a:ext cx="2059586" cy="242788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2CA2213-35BD-4785-BE23-586B76980845}">
      <dsp:nvSpPr>
        <dsp:cNvPr id="0" name=""/>
        <dsp:cNvSpPr/>
      </dsp:nvSpPr>
      <dsp:spPr>
        <a:xfrm>
          <a:off x="5658088" y="2675941"/>
          <a:ext cx="1830743" cy="728026"/>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zh-CN" altLang="en-US" sz="2100" kern="1200" dirty="0" smtClean="0">
              <a:solidFill>
                <a:srgbClr val="FFFFFF"/>
              </a:solidFill>
              <a:latin typeface="华文中宋" pitchFamily="2" charset="-122"/>
              <a:ea typeface="华文中宋" pitchFamily="2" charset="-122"/>
              <a:cs typeface="+mn-cs"/>
            </a:rPr>
            <a:t>系统框架实现</a:t>
          </a:r>
          <a:endParaRPr lang="zh-CN" altLang="en-US" sz="2100" kern="1200" dirty="0">
            <a:solidFill>
              <a:srgbClr val="FFFFFF"/>
            </a:solidFill>
            <a:latin typeface="华文中宋" pitchFamily="2" charset="-122"/>
            <a:ea typeface="华文中宋" pitchFamily="2" charset="-122"/>
            <a:cs typeface="+mn-cs"/>
          </a:endParaRPr>
        </a:p>
      </dsp:txBody>
      <dsp:txXfrm>
        <a:off x="5693634" y="2711487"/>
        <a:ext cx="1759651" cy="6569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706AC7-40CB-4F9D-BE73-6E3E38C07AE4}">
      <dsp:nvSpPr>
        <dsp:cNvPr id="0" name=""/>
        <dsp:cNvSpPr/>
      </dsp:nvSpPr>
      <dsp:spPr>
        <a:xfrm rot="5400000">
          <a:off x="4330299" y="-1749083"/>
          <a:ext cx="740766" cy="4424171"/>
        </a:xfrm>
        <a:prstGeom prst="round2SameRect">
          <a:avLst/>
        </a:prstGeo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solidFill>
                <a:srgbClr val="000000">
                  <a:hueOff val="0"/>
                  <a:satOff val="0"/>
                  <a:lumOff val="0"/>
                  <a:alphaOff val="0"/>
                </a:srgbClr>
              </a:solidFill>
              <a:latin typeface="华文中宋" pitchFamily="2" charset="-122"/>
              <a:ea typeface="华文中宋" pitchFamily="2" charset="-122"/>
              <a:cs typeface="+mn-cs"/>
            </a:rPr>
            <a:t>类型多样，要求精确样式</a:t>
          </a:r>
          <a:endParaRPr lang="zh-CN" altLang="en-US" sz="1600" kern="1200" dirty="0">
            <a:solidFill>
              <a:srgbClr val="000000">
                <a:hueOff val="0"/>
                <a:satOff val="0"/>
                <a:lumOff val="0"/>
                <a:alphaOff val="0"/>
              </a:srgbClr>
            </a:solidFill>
            <a:latin typeface="华文中宋" pitchFamily="2" charset="-122"/>
            <a:ea typeface="华文中宋" pitchFamily="2" charset="-122"/>
            <a:cs typeface="+mn-cs"/>
          </a:endParaRPr>
        </a:p>
        <a:p>
          <a:pPr marL="171450" lvl="1" indent="-171450" algn="l" defTabSz="711200">
            <a:lnSpc>
              <a:spcPct val="90000"/>
            </a:lnSpc>
            <a:spcBef>
              <a:spcPct val="0"/>
            </a:spcBef>
            <a:spcAft>
              <a:spcPct val="15000"/>
            </a:spcAft>
            <a:buChar char="••"/>
          </a:pPr>
          <a:r>
            <a:rPr lang="zh-CN" altLang="en-US" sz="1600" kern="1200" dirty="0" smtClean="0">
              <a:solidFill>
                <a:srgbClr val="000000">
                  <a:hueOff val="0"/>
                  <a:satOff val="0"/>
                  <a:lumOff val="0"/>
                  <a:alphaOff val="0"/>
                </a:srgbClr>
              </a:solidFill>
              <a:latin typeface="华文中宋" pitchFamily="2" charset="-122"/>
              <a:ea typeface="华文中宋" pitchFamily="2" charset="-122"/>
              <a:cs typeface="+mn-cs"/>
            </a:rPr>
            <a:t>编辑要求复杂</a:t>
          </a:r>
          <a:endParaRPr lang="zh-CN" altLang="en-US" sz="1600" kern="1200" dirty="0">
            <a:solidFill>
              <a:srgbClr val="000000">
                <a:hueOff val="0"/>
                <a:satOff val="0"/>
                <a:lumOff val="0"/>
                <a:alphaOff val="0"/>
              </a:srgbClr>
            </a:solidFill>
            <a:latin typeface="华文中宋" pitchFamily="2" charset="-122"/>
            <a:ea typeface="华文中宋" pitchFamily="2" charset="-122"/>
            <a:cs typeface="+mn-cs"/>
          </a:endParaRPr>
        </a:p>
      </dsp:txBody>
      <dsp:txXfrm rot="-5400000">
        <a:off x="2488597" y="128780"/>
        <a:ext cx="4388010" cy="668444"/>
      </dsp:txXfrm>
    </dsp:sp>
    <dsp:sp modelId="{A9A7D818-00BF-484B-BB24-735439CFE18F}">
      <dsp:nvSpPr>
        <dsp:cNvPr id="0" name=""/>
        <dsp:cNvSpPr/>
      </dsp:nvSpPr>
      <dsp:spPr>
        <a:xfrm>
          <a:off x="0" y="0"/>
          <a:ext cx="2488596" cy="925957"/>
        </a:xfrm>
        <a:prstGeom prst="roundRect">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48590" tIns="74295" rIns="148590" bIns="74295" numCol="1" spcCol="1270" anchor="ctr" anchorCtr="0">
          <a:noAutofit/>
        </a:bodyPr>
        <a:lstStyle/>
        <a:p>
          <a:pPr lvl="0" algn="ctr" defTabSz="1733550">
            <a:lnSpc>
              <a:spcPct val="90000"/>
            </a:lnSpc>
            <a:spcBef>
              <a:spcPct val="0"/>
            </a:spcBef>
            <a:spcAft>
              <a:spcPct val="35000"/>
            </a:spcAft>
          </a:pPr>
          <a:endParaRPr lang="zh-CN" altLang="en-US" sz="3900" kern="1200" dirty="0">
            <a:solidFill>
              <a:srgbClr val="FFFFFF"/>
            </a:solidFill>
            <a:latin typeface="华文中宋" pitchFamily="2" charset="-122"/>
            <a:ea typeface="华文中宋" pitchFamily="2" charset="-122"/>
            <a:cs typeface="+mn-cs"/>
          </a:endParaRPr>
        </a:p>
      </dsp:txBody>
      <dsp:txXfrm>
        <a:off x="45201" y="45201"/>
        <a:ext cx="2398194" cy="835555"/>
      </dsp:txXfrm>
    </dsp:sp>
    <dsp:sp modelId="{E7991CD0-0D87-46BE-91B8-968D1C9F2A0C}">
      <dsp:nvSpPr>
        <dsp:cNvPr id="0" name=""/>
        <dsp:cNvSpPr/>
      </dsp:nvSpPr>
      <dsp:spPr>
        <a:xfrm rot="5400000">
          <a:off x="4330299" y="-776724"/>
          <a:ext cx="740766" cy="4424171"/>
        </a:xfrm>
        <a:prstGeom prst="round2SameRect">
          <a:avLst/>
        </a:prstGeo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solidFill>
                <a:srgbClr val="000000">
                  <a:hueOff val="0"/>
                  <a:satOff val="0"/>
                  <a:lumOff val="0"/>
                  <a:alphaOff val="0"/>
                </a:srgbClr>
              </a:solidFill>
              <a:latin typeface="华文中宋" pitchFamily="2" charset="-122"/>
              <a:ea typeface="华文中宋" pitchFamily="2" charset="-122"/>
              <a:cs typeface="+mn-cs"/>
            </a:rPr>
            <a:t>数据模式自由，适合复杂的数据结构</a:t>
          </a:r>
          <a:endParaRPr lang="zh-CN" altLang="en-US" sz="1600" kern="1200" dirty="0">
            <a:solidFill>
              <a:srgbClr val="000000">
                <a:hueOff val="0"/>
                <a:satOff val="0"/>
                <a:lumOff val="0"/>
                <a:alphaOff val="0"/>
              </a:srgbClr>
            </a:solidFill>
            <a:latin typeface="华文中宋" pitchFamily="2" charset="-122"/>
            <a:ea typeface="华文中宋" pitchFamily="2" charset="-122"/>
            <a:cs typeface="+mn-cs"/>
          </a:endParaRPr>
        </a:p>
        <a:p>
          <a:pPr marL="171450" lvl="1" indent="-171450" algn="l" defTabSz="711200">
            <a:lnSpc>
              <a:spcPct val="90000"/>
            </a:lnSpc>
            <a:spcBef>
              <a:spcPct val="0"/>
            </a:spcBef>
            <a:spcAft>
              <a:spcPct val="15000"/>
            </a:spcAft>
            <a:buChar char="••"/>
          </a:pPr>
          <a:r>
            <a:rPr lang="zh-CN" altLang="en-US" sz="1600" kern="1200" dirty="0" smtClean="0">
              <a:solidFill>
                <a:srgbClr val="000000">
                  <a:hueOff val="0"/>
                  <a:satOff val="0"/>
                  <a:lumOff val="0"/>
                  <a:alphaOff val="0"/>
                </a:srgbClr>
              </a:solidFill>
              <a:latin typeface="华文中宋" pitchFamily="2" charset="-122"/>
              <a:ea typeface="华文中宋" pitchFamily="2" charset="-122"/>
              <a:cs typeface="+mn-cs"/>
            </a:rPr>
            <a:t>分布式设计，</a:t>
          </a:r>
          <a:endParaRPr lang="zh-CN" altLang="en-US" sz="1600" kern="1200" dirty="0">
            <a:solidFill>
              <a:srgbClr val="000000">
                <a:hueOff val="0"/>
                <a:satOff val="0"/>
                <a:lumOff val="0"/>
                <a:alphaOff val="0"/>
              </a:srgbClr>
            </a:solidFill>
            <a:latin typeface="华文中宋" pitchFamily="2" charset="-122"/>
            <a:ea typeface="华文中宋" pitchFamily="2" charset="-122"/>
            <a:cs typeface="+mn-cs"/>
          </a:endParaRPr>
        </a:p>
      </dsp:txBody>
      <dsp:txXfrm rot="-5400000">
        <a:off x="2488597" y="1101139"/>
        <a:ext cx="4388010" cy="668444"/>
      </dsp:txXfrm>
    </dsp:sp>
    <dsp:sp modelId="{522AA298-B205-4F93-B3DE-FC511C718BE6}">
      <dsp:nvSpPr>
        <dsp:cNvPr id="0" name=""/>
        <dsp:cNvSpPr/>
      </dsp:nvSpPr>
      <dsp:spPr>
        <a:xfrm>
          <a:off x="0" y="972278"/>
          <a:ext cx="2488596" cy="925957"/>
        </a:xfrm>
        <a:prstGeom prst="roundRect">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48590" tIns="74295" rIns="148590" bIns="74295" numCol="1" spcCol="1270" anchor="ctr" anchorCtr="0">
          <a:noAutofit/>
        </a:bodyPr>
        <a:lstStyle/>
        <a:p>
          <a:pPr lvl="0" algn="ctr" defTabSz="1733550">
            <a:lnSpc>
              <a:spcPct val="90000"/>
            </a:lnSpc>
            <a:spcBef>
              <a:spcPct val="0"/>
            </a:spcBef>
            <a:spcAft>
              <a:spcPct val="35000"/>
            </a:spcAft>
          </a:pPr>
          <a:endParaRPr lang="zh-CN" altLang="en-US" sz="3900" kern="1200" dirty="0">
            <a:solidFill>
              <a:srgbClr val="FFFFFF"/>
            </a:solidFill>
            <a:latin typeface="华文中宋" pitchFamily="2" charset="-122"/>
            <a:ea typeface="华文中宋" pitchFamily="2" charset="-122"/>
            <a:cs typeface="+mn-cs"/>
          </a:endParaRPr>
        </a:p>
      </dsp:txBody>
      <dsp:txXfrm>
        <a:off x="45201" y="1017479"/>
        <a:ext cx="2398194" cy="8355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1840E-1A8A-46F4-AC3D-15C29641F8ED}">
      <dsp:nvSpPr>
        <dsp:cNvPr id="0" name=""/>
        <dsp:cNvSpPr/>
      </dsp:nvSpPr>
      <dsp:spPr>
        <a:xfrm rot="5400000">
          <a:off x="1308282" y="814194"/>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CE8175-AD90-4594-9087-2698AFA655CC}">
      <dsp:nvSpPr>
        <dsp:cNvPr id="0" name=""/>
        <dsp:cNvSpPr/>
      </dsp:nvSpPr>
      <dsp:spPr>
        <a:xfrm>
          <a:off x="848005" y="15981"/>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FFFFFF"/>
              </a:solidFill>
              <a:latin typeface="华文中宋" pitchFamily="2" charset="-122"/>
              <a:ea typeface="华文中宋" pitchFamily="2" charset="-122"/>
              <a:cs typeface="+mn-cs"/>
            </a:rPr>
            <a:t>数据模型设计</a:t>
          </a:r>
          <a:endParaRPr lang="zh-CN" altLang="en-US" sz="1800" kern="1200" dirty="0">
            <a:solidFill>
              <a:srgbClr val="FFFFFF"/>
            </a:solidFill>
            <a:latin typeface="华文中宋" pitchFamily="2" charset="-122"/>
            <a:ea typeface="华文中宋" pitchFamily="2" charset="-122"/>
            <a:cs typeface="+mn-cs"/>
          </a:endParaRPr>
        </a:p>
      </dsp:txBody>
      <dsp:txXfrm>
        <a:off x="889472" y="57448"/>
        <a:ext cx="1130412" cy="766369"/>
      </dsp:txXfrm>
    </dsp:sp>
    <dsp:sp modelId="{83ED8972-BB0A-4966-A0EC-47734B840FAF}">
      <dsp:nvSpPr>
        <dsp:cNvPr id="0" name=""/>
        <dsp:cNvSpPr/>
      </dsp:nvSpPr>
      <dsp:spPr>
        <a:xfrm>
          <a:off x="2115623" y="144016"/>
          <a:ext cx="1806756" cy="686444"/>
        </a:xfrm>
        <a:prstGeom prst="rect">
          <a:avLst/>
        </a:prstGeom>
        <a:noFill/>
        <a:ln>
          <a:noFill/>
        </a:ln>
        <a:effectLst/>
      </dsp:spPr>
      <dsp:style>
        <a:lnRef idx="0">
          <a:scrgbClr r="0" g="0" b="0"/>
        </a:lnRef>
        <a:fillRef idx="0">
          <a:scrgbClr r="0" g="0" b="0"/>
        </a:fillRef>
        <a:effectRef idx="0">
          <a:scrgbClr r="0" g="0" b="0"/>
        </a:effectRef>
        <a:fontRef idx="minor"/>
      </dsp:style>
    </dsp:sp>
    <dsp:sp modelId="{3186F851-348C-445C-A7C1-60374481713F}">
      <dsp:nvSpPr>
        <dsp:cNvPr id="0" name=""/>
        <dsp:cNvSpPr/>
      </dsp:nvSpPr>
      <dsp:spPr>
        <a:xfrm rot="5400000">
          <a:off x="2669577" y="1750301"/>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AA5658A-AFB2-412A-ACBC-5B6931C81FC7}">
      <dsp:nvSpPr>
        <dsp:cNvPr id="0" name=""/>
        <dsp:cNvSpPr/>
      </dsp:nvSpPr>
      <dsp:spPr>
        <a:xfrm>
          <a:off x="2079976" y="93610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FFFFFF"/>
              </a:solidFill>
              <a:latin typeface="华文中宋" pitchFamily="2" charset="-122"/>
              <a:ea typeface="华文中宋" pitchFamily="2" charset="-122"/>
              <a:cs typeface="+mn-cs"/>
            </a:rPr>
            <a:t>问诊界面配置</a:t>
          </a:r>
          <a:endParaRPr lang="zh-CN" altLang="en-US" sz="1800" kern="1200" dirty="0">
            <a:solidFill>
              <a:srgbClr val="FFFFFF"/>
            </a:solidFill>
            <a:latin typeface="华文中宋" pitchFamily="2" charset="-122"/>
            <a:ea typeface="华文中宋" pitchFamily="2" charset="-122"/>
            <a:cs typeface="+mn-cs"/>
          </a:endParaRPr>
        </a:p>
      </dsp:txBody>
      <dsp:txXfrm>
        <a:off x="2121443" y="977574"/>
        <a:ext cx="1130412" cy="766369"/>
      </dsp:txXfrm>
    </dsp:sp>
    <dsp:sp modelId="{D9CA3E82-EB84-4115-A7A9-D527477625FB}">
      <dsp:nvSpPr>
        <dsp:cNvPr id="0" name=""/>
        <dsp:cNvSpPr/>
      </dsp:nvSpPr>
      <dsp:spPr>
        <a:xfrm>
          <a:off x="3252172" y="1008112"/>
          <a:ext cx="2652483" cy="686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90000"/>
            </a:lnSpc>
            <a:spcBef>
              <a:spcPct val="0"/>
            </a:spcBef>
            <a:spcAft>
              <a:spcPct val="15000"/>
            </a:spcAft>
            <a:buChar char="••"/>
          </a:pPr>
          <a:endParaRPr lang="zh-CN" altLang="en-US" sz="1400" kern="1200" dirty="0">
            <a:solidFill>
              <a:srgbClr val="000000">
                <a:hueOff val="0"/>
                <a:satOff val="0"/>
                <a:lumOff val="0"/>
                <a:alphaOff val="0"/>
              </a:srgbClr>
            </a:solidFill>
            <a:latin typeface="华文中宋" pitchFamily="2" charset="-122"/>
            <a:ea typeface="华文中宋" pitchFamily="2" charset="-122"/>
            <a:cs typeface="+mn-cs"/>
          </a:endParaRPr>
        </a:p>
      </dsp:txBody>
      <dsp:txXfrm>
        <a:off x="3252172" y="1008112"/>
        <a:ext cx="2652483" cy="686444"/>
      </dsp:txXfrm>
    </dsp:sp>
    <dsp:sp modelId="{447C0D53-E386-4FC1-8EC8-C74E0E1F7CC4}">
      <dsp:nvSpPr>
        <dsp:cNvPr id="0" name=""/>
        <dsp:cNvSpPr/>
      </dsp:nvSpPr>
      <dsp:spPr>
        <a:xfrm>
          <a:off x="3513738" y="194005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FFFFFF"/>
              </a:solidFill>
              <a:latin typeface="华文中宋" pitchFamily="2" charset="-122"/>
              <a:ea typeface="华文中宋" pitchFamily="2" charset="-122"/>
              <a:cs typeface="+mn-cs"/>
            </a:rPr>
            <a:t>数据交互层实现</a:t>
          </a:r>
          <a:endParaRPr lang="zh-CN" altLang="en-US" sz="1800" kern="1200" dirty="0">
            <a:solidFill>
              <a:srgbClr val="FFFFFF"/>
            </a:solidFill>
            <a:latin typeface="华文中宋" pitchFamily="2" charset="-122"/>
            <a:ea typeface="华文中宋" pitchFamily="2" charset="-122"/>
            <a:cs typeface="+mn-cs"/>
          </a:endParaRPr>
        </a:p>
      </dsp:txBody>
      <dsp:txXfrm>
        <a:off x="3555205" y="1981524"/>
        <a:ext cx="1130412" cy="7663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1840E-1A8A-46F4-AC3D-15C29641F8ED}">
      <dsp:nvSpPr>
        <dsp:cNvPr id="0" name=""/>
        <dsp:cNvSpPr/>
      </dsp:nvSpPr>
      <dsp:spPr>
        <a:xfrm rot="5400000">
          <a:off x="1308282" y="814194"/>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CE8175-AD90-4594-9087-2698AFA655CC}">
      <dsp:nvSpPr>
        <dsp:cNvPr id="0" name=""/>
        <dsp:cNvSpPr/>
      </dsp:nvSpPr>
      <dsp:spPr>
        <a:xfrm>
          <a:off x="848005" y="15981"/>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FFFFFF"/>
              </a:solidFill>
              <a:latin typeface="华文中宋" pitchFamily="2" charset="-122"/>
              <a:ea typeface="华文中宋" pitchFamily="2" charset="-122"/>
              <a:cs typeface="+mn-cs"/>
            </a:rPr>
            <a:t>数据模型设计</a:t>
          </a:r>
          <a:endParaRPr lang="zh-CN" altLang="en-US" sz="1800" kern="1200" dirty="0">
            <a:solidFill>
              <a:srgbClr val="FFFFFF"/>
            </a:solidFill>
            <a:latin typeface="华文中宋" pitchFamily="2" charset="-122"/>
            <a:ea typeface="华文中宋" pitchFamily="2" charset="-122"/>
            <a:cs typeface="+mn-cs"/>
          </a:endParaRPr>
        </a:p>
      </dsp:txBody>
      <dsp:txXfrm>
        <a:off x="889472" y="57448"/>
        <a:ext cx="1130412" cy="766369"/>
      </dsp:txXfrm>
    </dsp:sp>
    <dsp:sp modelId="{83ED8972-BB0A-4966-A0EC-47734B840FAF}">
      <dsp:nvSpPr>
        <dsp:cNvPr id="0" name=""/>
        <dsp:cNvSpPr/>
      </dsp:nvSpPr>
      <dsp:spPr>
        <a:xfrm>
          <a:off x="2115623" y="144016"/>
          <a:ext cx="1806756" cy="686444"/>
        </a:xfrm>
        <a:prstGeom prst="rect">
          <a:avLst/>
        </a:prstGeom>
        <a:noFill/>
        <a:ln>
          <a:noFill/>
        </a:ln>
        <a:effectLst/>
      </dsp:spPr>
      <dsp:style>
        <a:lnRef idx="0">
          <a:scrgbClr r="0" g="0" b="0"/>
        </a:lnRef>
        <a:fillRef idx="0">
          <a:scrgbClr r="0" g="0" b="0"/>
        </a:fillRef>
        <a:effectRef idx="0">
          <a:scrgbClr r="0" g="0" b="0"/>
        </a:effectRef>
        <a:fontRef idx="minor"/>
      </dsp:style>
    </dsp:sp>
    <dsp:sp modelId="{3186F851-348C-445C-A7C1-60374481713F}">
      <dsp:nvSpPr>
        <dsp:cNvPr id="0" name=""/>
        <dsp:cNvSpPr/>
      </dsp:nvSpPr>
      <dsp:spPr>
        <a:xfrm rot="5400000">
          <a:off x="2669577" y="1750301"/>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AA5658A-AFB2-412A-ACBC-5B6931C81FC7}">
      <dsp:nvSpPr>
        <dsp:cNvPr id="0" name=""/>
        <dsp:cNvSpPr/>
      </dsp:nvSpPr>
      <dsp:spPr>
        <a:xfrm>
          <a:off x="2079976" y="93610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FFFFFF"/>
              </a:solidFill>
              <a:latin typeface="华文中宋" pitchFamily="2" charset="-122"/>
              <a:ea typeface="华文中宋" pitchFamily="2" charset="-122"/>
              <a:cs typeface="+mn-cs"/>
            </a:rPr>
            <a:t>问诊界面配置</a:t>
          </a:r>
          <a:endParaRPr lang="zh-CN" altLang="en-US" sz="1800" kern="1200" dirty="0">
            <a:solidFill>
              <a:srgbClr val="FFFFFF"/>
            </a:solidFill>
            <a:latin typeface="华文中宋" pitchFamily="2" charset="-122"/>
            <a:ea typeface="华文中宋" pitchFamily="2" charset="-122"/>
            <a:cs typeface="+mn-cs"/>
          </a:endParaRPr>
        </a:p>
      </dsp:txBody>
      <dsp:txXfrm>
        <a:off x="2121443" y="977574"/>
        <a:ext cx="1130412" cy="766369"/>
      </dsp:txXfrm>
    </dsp:sp>
    <dsp:sp modelId="{D9CA3E82-EB84-4115-A7A9-D527477625FB}">
      <dsp:nvSpPr>
        <dsp:cNvPr id="0" name=""/>
        <dsp:cNvSpPr/>
      </dsp:nvSpPr>
      <dsp:spPr>
        <a:xfrm>
          <a:off x="3252172" y="1008112"/>
          <a:ext cx="2652483" cy="686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90000"/>
            </a:lnSpc>
            <a:spcBef>
              <a:spcPct val="0"/>
            </a:spcBef>
            <a:spcAft>
              <a:spcPct val="15000"/>
            </a:spcAft>
            <a:buChar char="••"/>
          </a:pPr>
          <a:endParaRPr lang="zh-CN" altLang="en-US" sz="1400" kern="1200" dirty="0">
            <a:solidFill>
              <a:srgbClr val="000000">
                <a:hueOff val="0"/>
                <a:satOff val="0"/>
                <a:lumOff val="0"/>
                <a:alphaOff val="0"/>
              </a:srgbClr>
            </a:solidFill>
            <a:latin typeface="华文中宋" pitchFamily="2" charset="-122"/>
            <a:ea typeface="华文中宋" pitchFamily="2" charset="-122"/>
            <a:cs typeface="+mn-cs"/>
          </a:endParaRPr>
        </a:p>
      </dsp:txBody>
      <dsp:txXfrm>
        <a:off x="3252172" y="1008112"/>
        <a:ext cx="2652483" cy="686444"/>
      </dsp:txXfrm>
    </dsp:sp>
    <dsp:sp modelId="{447C0D53-E386-4FC1-8EC8-C74E0E1F7CC4}">
      <dsp:nvSpPr>
        <dsp:cNvPr id="0" name=""/>
        <dsp:cNvSpPr/>
      </dsp:nvSpPr>
      <dsp:spPr>
        <a:xfrm>
          <a:off x="3513738" y="194005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FFFFFF"/>
              </a:solidFill>
              <a:latin typeface="华文中宋" pitchFamily="2" charset="-122"/>
              <a:ea typeface="华文中宋" pitchFamily="2" charset="-122"/>
              <a:cs typeface="+mn-cs"/>
            </a:rPr>
            <a:t>数据交互层实现</a:t>
          </a:r>
          <a:endParaRPr lang="zh-CN" altLang="en-US" sz="1800" kern="1200" dirty="0">
            <a:solidFill>
              <a:srgbClr val="FFFFFF"/>
            </a:solidFill>
            <a:latin typeface="华文中宋" pitchFamily="2" charset="-122"/>
            <a:ea typeface="华文中宋" pitchFamily="2" charset="-122"/>
            <a:cs typeface="+mn-cs"/>
          </a:endParaRPr>
        </a:p>
      </dsp:txBody>
      <dsp:txXfrm>
        <a:off x="3555205" y="1981524"/>
        <a:ext cx="1130412" cy="76636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EB92AA-D379-4FD2-B2BE-0106447557CB}" type="datetimeFigureOut">
              <a:rPr lang="zh-CN" altLang="en-US" smtClean="0"/>
              <a:t>2014/3/1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C9F8AD-38F6-4812-8E25-58A478D004CF}" type="slidenum">
              <a:rPr lang="zh-CN" altLang="en-US" smtClean="0"/>
              <a:t>‹#›</a:t>
            </a:fld>
            <a:endParaRPr lang="zh-CN" altLang="en-US"/>
          </a:p>
        </p:txBody>
      </p:sp>
    </p:spTree>
    <p:extLst>
      <p:ext uri="{BB962C8B-B14F-4D97-AF65-F5344CB8AC3E}">
        <p14:creationId xmlns:p14="http://schemas.microsoft.com/office/powerpoint/2010/main" val="125773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各位老师同学，大家上午好。欢迎参加我的硕士学位论文答辩，我的论文题目是“面向社区的疾病诊断决策支持系统设计与开发”。</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a:t>
            </a:fld>
            <a:endParaRPr lang="zh-CN" altLang="en-US"/>
          </a:p>
        </p:txBody>
      </p:sp>
    </p:spTree>
    <p:extLst>
      <p:ext uri="{BB962C8B-B14F-4D97-AF65-F5344CB8AC3E}">
        <p14:creationId xmlns:p14="http://schemas.microsoft.com/office/powerpoint/2010/main" val="1703839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10</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41385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数据模式固定</a:t>
            </a:r>
            <a:r>
              <a:rPr lang="en-US" altLang="zh-CN" dirty="0" smtClean="0"/>
              <a:t>-----</a:t>
            </a:r>
            <a:r>
              <a:rPr lang="zh-CN" altLang="en-US" dirty="0" smtClean="0"/>
              <a:t>字段空缺，空间浪费  强事务性增加分片难度</a:t>
            </a:r>
            <a:r>
              <a:rPr lang="en-US" altLang="zh-CN" dirty="0" smtClean="0"/>
              <a:t>----</a:t>
            </a:r>
            <a:r>
              <a:rPr lang="zh-CN" altLang="en-US" dirty="0" smtClean="0"/>
              <a:t>水平扩展困难</a:t>
            </a:r>
          </a:p>
          <a:p>
            <a:r>
              <a:rPr lang="zh-CN" altLang="en-US" dirty="0" smtClean="0"/>
              <a:t>模式自由</a:t>
            </a:r>
            <a:r>
              <a:rPr lang="en-US" altLang="zh-CN" dirty="0" smtClean="0"/>
              <a:t>----</a:t>
            </a:r>
            <a:r>
              <a:rPr lang="zh-CN" altLang="en-US" dirty="0" smtClean="0"/>
              <a:t>适合复杂数据结构 分布式结构设计</a:t>
            </a:r>
            <a:r>
              <a:rPr lang="en-US" altLang="zh-CN" dirty="0" smtClean="0"/>
              <a:t>----</a:t>
            </a:r>
            <a:r>
              <a:rPr lang="zh-CN" altLang="en-US" dirty="0" smtClean="0"/>
              <a:t>良好的水平</a:t>
            </a:r>
            <a:r>
              <a:rPr lang="zh-CN" altLang="en-US" dirty="0" smtClean="0"/>
              <a:t>扩展性</a:t>
            </a:r>
            <a:endParaRPr lang="en-US" altLang="zh-CN" dirty="0" smtClean="0"/>
          </a:p>
          <a:p>
            <a:endParaRPr lang="zh-CN" altLang="en-US" dirty="0" smtClean="0"/>
          </a:p>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12</a:t>
            </a:fld>
            <a:endParaRPr lang="zh-CN" altLang="en-US"/>
          </a:p>
        </p:txBody>
      </p:sp>
    </p:spTree>
    <p:extLst>
      <p:ext uri="{BB962C8B-B14F-4D97-AF65-F5344CB8AC3E}">
        <p14:creationId xmlns:p14="http://schemas.microsoft.com/office/powerpoint/2010/main" val="3540134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数据模式固定</a:t>
            </a:r>
            <a:r>
              <a:rPr lang="en-US" altLang="zh-CN" dirty="0" smtClean="0"/>
              <a:t>-----</a:t>
            </a:r>
            <a:r>
              <a:rPr lang="zh-CN" altLang="en-US" dirty="0" smtClean="0"/>
              <a:t>字段空缺，空间浪费  强事务性增加分片难度</a:t>
            </a:r>
            <a:r>
              <a:rPr lang="en-US" altLang="zh-CN" dirty="0" smtClean="0"/>
              <a:t>----</a:t>
            </a:r>
            <a:r>
              <a:rPr lang="zh-CN" altLang="en-US" dirty="0" smtClean="0"/>
              <a:t>水平扩展困难</a:t>
            </a:r>
          </a:p>
          <a:p>
            <a:r>
              <a:rPr lang="zh-CN" altLang="en-US" dirty="0" smtClean="0"/>
              <a:t>模式自由</a:t>
            </a:r>
            <a:r>
              <a:rPr lang="en-US" altLang="zh-CN" dirty="0" smtClean="0"/>
              <a:t>----</a:t>
            </a:r>
            <a:r>
              <a:rPr lang="zh-CN" altLang="en-US" dirty="0" smtClean="0"/>
              <a:t>适合复杂数据结构 分布式结构设计</a:t>
            </a:r>
            <a:r>
              <a:rPr lang="en-US" altLang="zh-CN" dirty="0" smtClean="0"/>
              <a:t>----</a:t>
            </a:r>
            <a:r>
              <a:rPr lang="zh-CN" altLang="en-US" dirty="0" smtClean="0"/>
              <a:t>良好的水平扩展性</a:t>
            </a:r>
          </a:p>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13</a:t>
            </a:fld>
            <a:endParaRPr lang="zh-CN" altLang="en-US"/>
          </a:p>
        </p:txBody>
      </p:sp>
    </p:spTree>
    <p:extLst>
      <p:ext uri="{BB962C8B-B14F-4D97-AF65-F5344CB8AC3E}">
        <p14:creationId xmlns:p14="http://schemas.microsoft.com/office/powerpoint/2010/main" val="3540134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16</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17</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MVC</a:t>
            </a:r>
            <a:r>
              <a:rPr lang="zh-CN" altLang="en-US" dirty="0" smtClean="0"/>
              <a:t>设计模式中，模型响应用户请求并返回响应数据，视图负责格式化数据并把它们呈现给用户，业务逻辑和表示层分离</a:t>
            </a:r>
          </a:p>
          <a:p>
            <a:endParaRPr lang="en-US" altLang="zh-CN" dirty="0" smtClean="0"/>
          </a:p>
          <a:p>
            <a:r>
              <a:rPr lang="en-US" altLang="zh-CN" dirty="0" smtClean="0"/>
              <a:t>1.</a:t>
            </a:r>
            <a:r>
              <a:rPr lang="zh-CN" altLang="en-US" dirty="0" smtClean="0"/>
              <a:t>视图层 用</a:t>
            </a:r>
            <a:r>
              <a:rPr lang="en-US" altLang="zh-CN" dirty="0" smtClean="0"/>
              <a:t>HTML</a:t>
            </a:r>
            <a:r>
              <a:rPr lang="zh-CN" altLang="en-US" dirty="0" smtClean="0"/>
              <a:t>、</a:t>
            </a:r>
            <a:r>
              <a:rPr lang="en-US" altLang="zh-CN" dirty="0" err="1" smtClean="0"/>
              <a:t>javascript</a:t>
            </a:r>
            <a:r>
              <a:rPr lang="zh-CN" altLang="en-US" dirty="0" smtClean="0"/>
              <a:t>编写对应业务逻辑的网页界面。调用数据录入组件完成诊断流程子页面，并实现数据交互接口模块</a:t>
            </a:r>
          </a:p>
          <a:p>
            <a:r>
              <a:rPr lang="en-US" altLang="zh-CN" dirty="0" smtClean="0"/>
              <a:t>2.</a:t>
            </a:r>
            <a:r>
              <a:rPr lang="zh-CN" altLang="en-US" dirty="0" smtClean="0"/>
              <a:t>模型层 搭建</a:t>
            </a:r>
            <a:r>
              <a:rPr lang="en-US" altLang="zh-CN" dirty="0" err="1" smtClean="0"/>
              <a:t>MongoDB</a:t>
            </a:r>
            <a:r>
              <a:rPr lang="zh-CN" altLang="en-US" dirty="0" smtClean="0"/>
              <a:t>集群，利用</a:t>
            </a:r>
            <a:r>
              <a:rPr lang="en-US" altLang="zh-CN" dirty="0" err="1" smtClean="0"/>
              <a:t>Mongodb</a:t>
            </a:r>
            <a:r>
              <a:rPr lang="zh-CN" altLang="en-US" dirty="0" smtClean="0"/>
              <a:t>数据库驱动编写数据操作接口，实现数据的增删查改功能</a:t>
            </a:r>
          </a:p>
          <a:p>
            <a:r>
              <a:rPr lang="en-US" altLang="zh-CN" dirty="0" smtClean="0"/>
              <a:t>3.</a:t>
            </a:r>
            <a:r>
              <a:rPr lang="zh-CN" altLang="en-US" dirty="0" smtClean="0"/>
              <a:t>控制层 通过调用模型层的接口和推理引擎接口实现系统的新建病人信息、问诊流程、问诊信息保存、病人信息查询、问诊信息查询等业务逻辑</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18</a:t>
            </a:fld>
            <a:endParaRPr lang="zh-CN" altLang="en-US"/>
          </a:p>
        </p:txBody>
      </p:sp>
    </p:spTree>
    <p:extLst>
      <p:ext uri="{BB962C8B-B14F-4D97-AF65-F5344CB8AC3E}">
        <p14:creationId xmlns:p14="http://schemas.microsoft.com/office/powerpoint/2010/main" val="3372899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24</a:t>
            </a:fld>
            <a:endParaRPr lang="en-US" altLang="zh-CN" smtClean="0">
              <a:solidFill>
                <a:srgbClr val="000000"/>
              </a:solidFill>
              <a:latin typeface="Arial" charset="0"/>
            </a:endParaRPr>
          </a:p>
        </p:txBody>
      </p:sp>
    </p:spTree>
    <p:extLst>
      <p:ext uri="{BB962C8B-B14F-4D97-AF65-F5344CB8AC3E}">
        <p14:creationId xmlns:p14="http://schemas.microsoft.com/office/powerpoint/2010/main" val="3178176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30</a:t>
            </a:fld>
            <a:endParaRPr lang="en-US" altLang="zh-CN" smtClean="0">
              <a:solidFill>
                <a:srgbClr val="000000"/>
              </a:solidFill>
              <a:latin typeface="Arial" charset="0"/>
            </a:endParaRPr>
          </a:p>
        </p:txBody>
      </p:sp>
    </p:spTree>
    <p:extLst>
      <p:ext uri="{BB962C8B-B14F-4D97-AF65-F5344CB8AC3E}">
        <p14:creationId xmlns:p14="http://schemas.microsoft.com/office/powerpoint/2010/main" val="61130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随着人口老龄化程度的加剧，</a:t>
            </a:r>
            <a:r>
              <a:rPr lang="en-US" altLang="zh-CN" dirty="0" smtClean="0"/>
              <a:t>AD</a:t>
            </a:r>
            <a:r>
              <a:rPr lang="zh-CN" altLang="en-US" dirty="0" smtClean="0"/>
              <a:t>已经成为继心血管疾病、肿瘤和脑卒中之后的第四位杀手，给社会和家庭带来沉重的负担</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31</a:t>
            </a:fld>
            <a:endParaRPr lang="zh-CN" altLang="en-US"/>
          </a:p>
        </p:txBody>
      </p:sp>
    </p:spTree>
    <p:extLst>
      <p:ext uri="{BB962C8B-B14F-4D97-AF65-F5344CB8AC3E}">
        <p14:creationId xmlns:p14="http://schemas.microsoft.com/office/powerpoint/2010/main" val="2752330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35</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1395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这是我的答辩提纲，论文从以下五个部分展开</a:t>
            </a:r>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a:t>
            </a:fld>
            <a:endParaRPr lang="en-US" altLang="zh-CN" smtClean="0">
              <a:solidFill>
                <a:srgbClr val="000000"/>
              </a:solidFill>
              <a:latin typeface="Arial" charset="0"/>
            </a:endParaRPr>
          </a:p>
        </p:txBody>
      </p:sp>
    </p:spTree>
    <p:extLst>
      <p:ext uri="{BB962C8B-B14F-4D97-AF65-F5344CB8AC3E}">
        <p14:creationId xmlns:p14="http://schemas.microsoft.com/office/powerpoint/2010/main" val="410146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社区医疗服务为居民提供基本的医疗服务，是我国医疗体制改革和社区建设的重要组成部分。它是以人的保健为中心、家庭为单位、社区为范围导向，以妇女儿童、老年人、慢性病、残疾人和脆弱人群为重点，以解决社区主要问题、满足社区基本卫生需求为目的，融预防、医疗、保健、健康教育为一体的，有效、经济、综合、连续的基层医疗服</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a:t>
            </a:fld>
            <a:endParaRPr lang="zh-CN" altLang="en-US"/>
          </a:p>
        </p:txBody>
      </p:sp>
    </p:spTree>
    <p:extLst>
      <p:ext uri="{BB962C8B-B14F-4D97-AF65-F5344CB8AC3E}">
        <p14:creationId xmlns:p14="http://schemas.microsoft.com/office/powerpoint/2010/main" val="301251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患者集中于上级医院而没有向基层合理分流</a:t>
            </a:r>
          </a:p>
        </p:txBody>
      </p:sp>
      <p:sp>
        <p:nvSpPr>
          <p:cNvPr id="4" name="灯片编号占位符 3"/>
          <p:cNvSpPr>
            <a:spLocks noGrp="1"/>
          </p:cNvSpPr>
          <p:nvPr>
            <p:ph type="sldNum" sz="quarter" idx="10"/>
          </p:nvPr>
        </p:nvSpPr>
        <p:spPr/>
        <p:txBody>
          <a:bodyPr/>
          <a:lstStyle/>
          <a:p>
            <a:fld id="{F9C9F8AD-38F6-4812-8E25-58A478D004CF}" type="slidenum">
              <a:rPr lang="zh-CN" altLang="en-US" smtClean="0"/>
              <a:t>4</a:t>
            </a:fld>
            <a:endParaRPr lang="zh-CN" altLang="en-US"/>
          </a:p>
        </p:txBody>
      </p:sp>
    </p:spTree>
    <p:extLst>
      <p:ext uri="{BB962C8B-B14F-4D97-AF65-F5344CB8AC3E}">
        <p14:creationId xmlns:p14="http://schemas.microsoft.com/office/powerpoint/2010/main" val="587599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a:t>
            </a:r>
            <a:r>
              <a:rPr lang="en-US" altLang="zh-CN" dirty="0" smtClean="0"/>
              <a:t>2005</a:t>
            </a:r>
            <a:r>
              <a:rPr lang="zh-CN" altLang="en-US" dirty="0" smtClean="0"/>
              <a:t>年发表于</a:t>
            </a:r>
            <a:r>
              <a:rPr lang="en-US" altLang="zh-CN" dirty="0" smtClean="0"/>
              <a:t>JAMA</a:t>
            </a:r>
            <a:r>
              <a:rPr lang="zh-CN" altLang="en-US" dirty="0" smtClean="0"/>
              <a:t>的系统性回顾中显示，</a:t>
            </a:r>
            <a:r>
              <a:rPr lang="en-US" altLang="zh-CN" dirty="0" smtClean="0"/>
              <a:t>97</a:t>
            </a:r>
            <a:r>
              <a:rPr lang="zh-CN" altLang="en-US" dirty="0" smtClean="0"/>
              <a:t>项经过严格挑选的随机研究中</a:t>
            </a:r>
            <a:r>
              <a:rPr lang="en-US" altLang="zh-CN" dirty="0" smtClean="0"/>
              <a:t>62</a:t>
            </a:r>
            <a:r>
              <a:rPr lang="zh-CN" altLang="en-US" dirty="0" smtClean="0"/>
              <a:t>份（</a:t>
            </a:r>
            <a:r>
              <a:rPr lang="en-US" altLang="zh-CN" dirty="0" smtClean="0"/>
              <a:t>64%</a:t>
            </a:r>
            <a:r>
              <a:rPr lang="zh-CN" altLang="en-US" dirty="0" smtClean="0"/>
              <a:t>）发现临床决策支持系统可提高医生的工作质量</a:t>
            </a:r>
            <a:r>
              <a:rPr lang="en-US" altLang="zh-CN" dirty="0" smtClean="0"/>
              <a:t>[8]</a:t>
            </a:r>
            <a:r>
              <a:rPr lang="zh-CN" altLang="en-US" dirty="0" smtClean="0"/>
              <a:t>，这个结果与</a:t>
            </a:r>
            <a:r>
              <a:rPr lang="en-US" altLang="zh-CN" dirty="0" smtClean="0"/>
              <a:t>1998</a:t>
            </a:r>
            <a:r>
              <a:rPr lang="zh-CN" altLang="en-US" dirty="0" smtClean="0"/>
              <a:t>年同样发表于</a:t>
            </a:r>
            <a:r>
              <a:rPr lang="en-US" altLang="zh-CN" dirty="0" smtClean="0"/>
              <a:t>JAMA</a:t>
            </a:r>
            <a:r>
              <a:rPr lang="zh-CN" altLang="en-US" dirty="0" smtClean="0"/>
              <a:t>的</a:t>
            </a:r>
            <a:r>
              <a:rPr lang="en-US" altLang="zh-CN" dirty="0" smtClean="0"/>
              <a:t>66%</a:t>
            </a:r>
            <a:r>
              <a:rPr lang="zh-CN" altLang="en-US" dirty="0" smtClean="0"/>
              <a:t>（</a:t>
            </a:r>
            <a:r>
              <a:rPr lang="en-US" altLang="zh-CN" dirty="0" smtClean="0"/>
              <a:t>43/65</a:t>
            </a:r>
            <a:r>
              <a:rPr lang="zh-CN" altLang="en-US" dirty="0" smtClean="0"/>
              <a:t>）的结果相类似</a:t>
            </a:r>
            <a:r>
              <a:rPr lang="en-US" altLang="zh-CN" dirty="0" smtClean="0"/>
              <a:t>[7]</a:t>
            </a:r>
            <a:r>
              <a:rPr lang="zh-CN" altLang="en-US" dirty="0" smtClean="0"/>
              <a:t> </a:t>
            </a:r>
            <a:r>
              <a:rPr lang="en-US" altLang="zh-CN" dirty="0" smtClean="0"/>
              <a:t>1.</a:t>
            </a:r>
            <a:r>
              <a:rPr lang="zh-CN" altLang="en-US" dirty="0" smtClean="0"/>
              <a:t>帮助医生解决复杂的医学问题，作为医生诊断、治疗以及预防的辅助工具</a:t>
            </a:r>
          </a:p>
        </p:txBody>
      </p:sp>
      <p:sp>
        <p:nvSpPr>
          <p:cNvPr id="4" name="灯片编号占位符 3"/>
          <p:cNvSpPr>
            <a:spLocks noGrp="1"/>
          </p:cNvSpPr>
          <p:nvPr>
            <p:ph type="sldNum" sz="quarter" idx="10"/>
          </p:nvPr>
        </p:nvSpPr>
        <p:spPr/>
        <p:txBody>
          <a:bodyPr/>
          <a:lstStyle/>
          <a:p>
            <a:fld id="{F9C9F8AD-38F6-4812-8E25-58A478D004CF}" type="slidenum">
              <a:rPr lang="zh-CN" altLang="en-US" smtClean="0"/>
              <a:t>5</a:t>
            </a:fld>
            <a:endParaRPr lang="zh-CN" altLang="en-US"/>
          </a:p>
        </p:txBody>
      </p:sp>
    </p:spTree>
    <p:extLst>
      <p:ext uri="{BB962C8B-B14F-4D97-AF65-F5344CB8AC3E}">
        <p14:creationId xmlns:p14="http://schemas.microsoft.com/office/powerpoint/2010/main" val="2636318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这就是临床决策支持系统。临床决策支持系统对医生看病的观察、诊断和治疗模</a:t>
            </a:r>
          </a:p>
          <a:p>
            <a:r>
              <a:rPr lang="zh-CN" altLang="en-US" dirty="0" smtClean="0"/>
              <a:t>充分利用各地的医疗专家的知识和诊疗经验，在先进技术手段的支持下帮助并提高城乡基层医护人员的诊疗水平，做到“知识与技术下基层”，使一些常见病、多发病在城乡社区医院做到规范化诊疗</a:t>
            </a:r>
            <a:endParaRPr lang="en-US" altLang="zh-CN" dirty="0" smtClean="0"/>
          </a:p>
        </p:txBody>
      </p:sp>
      <p:sp>
        <p:nvSpPr>
          <p:cNvPr id="4" name="灯片编号占位符 3"/>
          <p:cNvSpPr>
            <a:spLocks noGrp="1"/>
          </p:cNvSpPr>
          <p:nvPr>
            <p:ph type="sldNum" sz="quarter" idx="10"/>
          </p:nvPr>
        </p:nvSpPr>
        <p:spPr/>
        <p:txBody>
          <a:bodyPr/>
          <a:lstStyle/>
          <a:p>
            <a:fld id="{F9C9F8AD-38F6-4812-8E25-58A478D004CF}" type="slidenum">
              <a:rPr lang="zh-CN" altLang="en-US" smtClean="0"/>
              <a:t>6</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7</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8</a:t>
            </a:fld>
            <a:endParaRPr lang="zh-CN" altLang="en-US"/>
          </a:p>
        </p:txBody>
      </p:sp>
    </p:spTree>
    <p:extLst>
      <p:ext uri="{BB962C8B-B14F-4D97-AF65-F5344CB8AC3E}">
        <p14:creationId xmlns:p14="http://schemas.microsoft.com/office/powerpoint/2010/main" val="1749788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9</a:t>
            </a:fld>
            <a:endParaRPr lang="zh-CN" altLang="en-US"/>
          </a:p>
        </p:txBody>
      </p:sp>
    </p:spTree>
    <p:extLst>
      <p:ext uri="{BB962C8B-B14F-4D97-AF65-F5344CB8AC3E}">
        <p14:creationId xmlns:p14="http://schemas.microsoft.com/office/powerpoint/2010/main" val="2738794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55023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465819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333639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2FB4426-5738-4515-A79A-7AFEF728041A}" type="slidenum">
              <a:rPr lang="en-US" altLang="zh-CN"/>
              <a:pPr>
                <a:defRPr/>
              </a:pPr>
              <a:t>‹#›</a:t>
            </a:fld>
            <a:endParaRPr lang="en-US" altLang="zh-CN"/>
          </a:p>
        </p:txBody>
      </p:sp>
    </p:spTree>
    <p:extLst>
      <p:ext uri="{BB962C8B-B14F-4D97-AF65-F5344CB8AC3E}">
        <p14:creationId xmlns:p14="http://schemas.microsoft.com/office/powerpoint/2010/main" val="3021824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F81533B-888C-4A32-B1D3-39D778DA3F0A}" type="slidenum">
              <a:rPr lang="en-US" altLang="zh-CN"/>
              <a:pPr>
                <a:defRPr/>
              </a:pPr>
              <a:t>‹#›</a:t>
            </a:fld>
            <a:endParaRPr lang="en-US" altLang="zh-CN"/>
          </a:p>
        </p:txBody>
      </p:sp>
    </p:spTree>
    <p:extLst>
      <p:ext uri="{BB962C8B-B14F-4D97-AF65-F5344CB8AC3E}">
        <p14:creationId xmlns:p14="http://schemas.microsoft.com/office/powerpoint/2010/main" val="190476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A8FFCAC-800E-4FC6-923C-7475918DC2D1}" type="slidenum">
              <a:rPr lang="en-US" altLang="zh-CN"/>
              <a:pPr>
                <a:defRPr/>
              </a:pPr>
              <a:t>‹#›</a:t>
            </a:fld>
            <a:endParaRPr lang="en-US" altLang="zh-CN"/>
          </a:p>
        </p:txBody>
      </p:sp>
    </p:spTree>
    <p:extLst>
      <p:ext uri="{BB962C8B-B14F-4D97-AF65-F5344CB8AC3E}">
        <p14:creationId xmlns:p14="http://schemas.microsoft.com/office/powerpoint/2010/main" val="1433606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D89F224-AFF1-4D47-940B-D850241BD4D6}" type="slidenum">
              <a:rPr lang="en-US" altLang="zh-CN"/>
              <a:pPr>
                <a:defRPr/>
              </a:pPr>
              <a:t>‹#›</a:t>
            </a:fld>
            <a:endParaRPr lang="en-US" altLang="zh-CN"/>
          </a:p>
        </p:txBody>
      </p:sp>
    </p:spTree>
    <p:extLst>
      <p:ext uri="{BB962C8B-B14F-4D97-AF65-F5344CB8AC3E}">
        <p14:creationId xmlns:p14="http://schemas.microsoft.com/office/powerpoint/2010/main" val="683388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2BECFE9-0E7B-4F03-B555-78B9B661D307}" type="slidenum">
              <a:rPr lang="en-US" altLang="zh-CN"/>
              <a:pPr>
                <a:defRPr/>
              </a:pPr>
              <a:t>‹#›</a:t>
            </a:fld>
            <a:endParaRPr lang="en-US" altLang="zh-CN"/>
          </a:p>
        </p:txBody>
      </p:sp>
    </p:spTree>
    <p:extLst>
      <p:ext uri="{BB962C8B-B14F-4D97-AF65-F5344CB8AC3E}">
        <p14:creationId xmlns:p14="http://schemas.microsoft.com/office/powerpoint/2010/main" val="3352766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47687745-32C5-46B2-B2C7-FFC9046A7558}" type="slidenum">
              <a:rPr lang="en-US" altLang="zh-CN"/>
              <a:pPr>
                <a:defRPr/>
              </a:pPr>
              <a:t>‹#›</a:t>
            </a:fld>
            <a:endParaRPr lang="en-US" altLang="zh-CN"/>
          </a:p>
        </p:txBody>
      </p:sp>
    </p:spTree>
    <p:extLst>
      <p:ext uri="{BB962C8B-B14F-4D97-AF65-F5344CB8AC3E}">
        <p14:creationId xmlns:p14="http://schemas.microsoft.com/office/powerpoint/2010/main" val="2836183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6"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D2A91896-4F5D-4807-B8D8-2588A25F2E34}" type="slidenum">
              <a:rPr lang="en-US" altLang="zh-CN"/>
              <a:pPr>
                <a:defRPr/>
              </a:pPr>
              <a:t>‹#›</a:t>
            </a:fld>
            <a:endParaRPr lang="en-US" altLang="zh-CN" dirty="0"/>
          </a:p>
        </p:txBody>
      </p:sp>
    </p:spTree>
    <p:extLst>
      <p:ext uri="{BB962C8B-B14F-4D97-AF65-F5344CB8AC3E}">
        <p14:creationId xmlns:p14="http://schemas.microsoft.com/office/powerpoint/2010/main" val="2680506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A490D66C-8351-4BCF-923D-AF0F43F01F05}" type="slidenum">
              <a:rPr lang="en-US" altLang="zh-CN"/>
              <a:pPr>
                <a:defRPr/>
              </a:pPr>
              <a:t>‹#›</a:t>
            </a:fld>
            <a:endParaRPr lang="en-US" altLang="zh-CN"/>
          </a:p>
        </p:txBody>
      </p:sp>
    </p:spTree>
    <p:extLst>
      <p:ext uri="{BB962C8B-B14F-4D97-AF65-F5344CB8AC3E}">
        <p14:creationId xmlns:p14="http://schemas.microsoft.com/office/powerpoint/2010/main" val="4201284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234399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6A0B98E0-37D5-4E26-A07C-C930531193E7}" type="slidenum">
              <a:rPr lang="en-US" altLang="zh-CN"/>
              <a:pPr>
                <a:defRPr/>
              </a:pPr>
              <a:t>‹#›</a:t>
            </a:fld>
            <a:endParaRPr lang="en-US" altLang="zh-CN"/>
          </a:p>
        </p:txBody>
      </p:sp>
    </p:spTree>
    <p:extLst>
      <p:ext uri="{BB962C8B-B14F-4D97-AF65-F5344CB8AC3E}">
        <p14:creationId xmlns:p14="http://schemas.microsoft.com/office/powerpoint/2010/main" val="3639451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88328D6D-200D-4FB9-A4D7-2D339A530A12}" type="slidenum">
              <a:rPr lang="en-US" altLang="zh-CN"/>
              <a:pPr>
                <a:defRPr/>
              </a:pPr>
              <a:t>‹#›</a:t>
            </a:fld>
            <a:endParaRPr lang="en-US" altLang="zh-CN"/>
          </a:p>
        </p:txBody>
      </p:sp>
    </p:spTree>
    <p:extLst>
      <p:ext uri="{BB962C8B-B14F-4D97-AF65-F5344CB8AC3E}">
        <p14:creationId xmlns:p14="http://schemas.microsoft.com/office/powerpoint/2010/main" val="3687060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B6C57CD-F18A-4AC2-8057-6FFF343A0A19}" type="slidenum">
              <a:rPr lang="en-US" altLang="zh-CN"/>
              <a:pPr>
                <a:defRPr/>
              </a:pPr>
              <a:t>‹#›</a:t>
            </a:fld>
            <a:endParaRPr lang="en-US" altLang="zh-CN"/>
          </a:p>
        </p:txBody>
      </p:sp>
    </p:spTree>
    <p:extLst>
      <p:ext uri="{BB962C8B-B14F-4D97-AF65-F5344CB8AC3E}">
        <p14:creationId xmlns:p14="http://schemas.microsoft.com/office/powerpoint/2010/main" val="18125613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4A111D5-406D-48FC-A661-70174EFC167C}" type="slidenum">
              <a:rPr lang="en-US" altLang="zh-CN"/>
              <a:pPr>
                <a:defRPr/>
              </a:pPr>
              <a:t>‹#›</a:t>
            </a:fld>
            <a:endParaRPr lang="en-US" altLang="zh-CN"/>
          </a:p>
        </p:txBody>
      </p:sp>
    </p:spTree>
    <p:extLst>
      <p:ext uri="{BB962C8B-B14F-4D97-AF65-F5344CB8AC3E}">
        <p14:creationId xmlns:p14="http://schemas.microsoft.com/office/powerpoint/2010/main" val="41554300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837C295-7D68-4988-90C3-9DF21B518A27}" type="slidenum">
              <a:rPr lang="en-US" altLang="zh-CN"/>
              <a:pPr>
                <a:defRPr/>
              </a:pPr>
              <a:t>‹#›</a:t>
            </a:fld>
            <a:endParaRPr lang="en-US" altLang="zh-CN"/>
          </a:p>
        </p:txBody>
      </p:sp>
    </p:spTree>
    <p:extLst>
      <p:ext uri="{BB962C8B-B14F-4D97-AF65-F5344CB8AC3E}">
        <p14:creationId xmlns:p14="http://schemas.microsoft.com/office/powerpoint/2010/main" val="1230036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6A9FB0C-B183-40D2-95EB-93C86A997F4D}" type="datetimeFigureOut">
              <a:rPr lang="zh-CN" altLang="en-US" smtClean="0"/>
              <a:t>2014/3/1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8258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A9FB0C-B183-40D2-95EB-93C86A997F4D}" type="datetimeFigureOut">
              <a:rPr lang="zh-CN" altLang="en-US" smtClean="0"/>
              <a:t>2014/3/1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991465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A9FB0C-B183-40D2-95EB-93C86A997F4D}" type="datetimeFigureOut">
              <a:rPr lang="zh-CN" altLang="en-US" smtClean="0"/>
              <a:t>2014/3/1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85894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A9FB0C-B183-40D2-95EB-93C86A997F4D}" type="datetimeFigureOut">
              <a:rPr lang="zh-CN" altLang="en-US" smtClean="0"/>
              <a:t>2014/3/1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14644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A9FB0C-B183-40D2-95EB-93C86A997F4D}" type="datetimeFigureOut">
              <a:rPr lang="zh-CN" altLang="en-US" smtClean="0"/>
              <a:t>2014/3/1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65718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501888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11327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A9FB0C-B183-40D2-95EB-93C86A997F4D}" type="datetimeFigureOut">
              <a:rPr lang="zh-CN" altLang="en-US" smtClean="0"/>
              <a:t>2014/3/1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019743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tile tx="0" ty="0" sx="100000" sy="100000" flip="none" algn="tl"/>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000000"/>
                </a:solidFill>
                <a:latin typeface="Arial" charset="0"/>
                <a:ea typeface="宋体" charset="-122"/>
              </a:defRPr>
            </a:lvl1pPr>
          </a:lstStyle>
          <a:p>
            <a:pPr fontAlgn="base">
              <a:spcBef>
                <a:spcPct val="0"/>
              </a:spcBef>
              <a:spcAft>
                <a:spcPct val="0"/>
              </a:spcAft>
              <a:defRPr/>
            </a:pPr>
            <a:fld id="{EA7B43F8-B507-4BDB-BB7A-FB50974C1F7E}" type="slidenum">
              <a:rPr lang="en-US" altLang="zh-CN"/>
              <a:pPr fontAlgn="base">
                <a:spcBef>
                  <a:spcPct val="0"/>
                </a:spcBef>
                <a:spcAft>
                  <a:spcPct val="0"/>
                </a:spcAft>
                <a:defRPr/>
              </a:pPr>
              <a:t>‹#›</a:t>
            </a:fld>
            <a:endParaRPr lang="en-US" altLang="zh-CN"/>
          </a:p>
        </p:txBody>
      </p:sp>
    </p:spTree>
    <p:extLst>
      <p:ext uri="{BB962C8B-B14F-4D97-AF65-F5344CB8AC3E}">
        <p14:creationId xmlns:p14="http://schemas.microsoft.com/office/powerpoint/2010/main" val="348180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jpe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53.emf"/></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43.png"/><Relationship Id="rId4" Type="http://schemas.openxmlformats.org/officeDocument/2006/relationships/image" Target="../media/image56.jpeg"/></Relationships>
</file>

<file path=ppt/slides/_rels/slide16.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image" Target="../media/image65.jpeg"/><Relationship Id="rId5" Type="http://schemas.openxmlformats.org/officeDocument/2006/relationships/image" Target="../media/image64.e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8.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Layout" Target="../diagrams/layout3.xml"/><Relationship Id="rId7" Type="http://schemas.openxmlformats.org/officeDocument/2006/relationships/image" Target="../media/image79.png"/><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1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diagramLayout" Target="../diagrams/layout4.xml"/><Relationship Id="rId7" Type="http://schemas.openxmlformats.org/officeDocument/2006/relationships/image" Target="../media/image93.png"/><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18.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6.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5.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9.xml"/><Relationship Id="rId16" Type="http://schemas.openxmlformats.org/officeDocument/2006/relationships/image" Target="../media/image48.png"/><Relationship Id="rId1" Type="http://schemas.openxmlformats.org/officeDocument/2006/relationships/slideLayout" Target="../slideLayouts/slideLayout18.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image" Target="../media/image38.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 Id="rId1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4" name="矩形 3"/>
          <p:cNvSpPr/>
          <p:nvPr/>
        </p:nvSpPr>
        <p:spPr>
          <a:xfrm>
            <a:off x="0" y="1903961"/>
            <a:ext cx="9144000" cy="1656001"/>
          </a:xfrm>
          <a:prstGeom prst="rect">
            <a:avLst/>
          </a:prstGeom>
          <a:solidFill>
            <a:srgbClr val="014C8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C7EDCB"/>
              </a:solidFill>
              <a:effectLst/>
              <a:uLnTx/>
              <a:uFillTx/>
              <a:latin typeface="Franklin Gothic Medium"/>
              <a:ea typeface="微软雅黑"/>
              <a:cs typeface="+mn-cs"/>
            </a:endParaRPr>
          </a:p>
        </p:txBody>
      </p:sp>
      <p:sp>
        <p:nvSpPr>
          <p:cNvPr id="5" name="矩形 4"/>
          <p:cNvSpPr/>
          <p:nvPr/>
        </p:nvSpPr>
        <p:spPr>
          <a:xfrm>
            <a:off x="755576" y="1903961"/>
            <a:ext cx="3528392" cy="1656000"/>
          </a:xfrm>
          <a:prstGeom prst="rect">
            <a:avLst/>
          </a:prstGeom>
          <a:gradFill flip="none" rotWithShape="1">
            <a:gsLst>
              <a:gs pos="36000">
                <a:srgbClr val="026DCE"/>
              </a:gs>
              <a:gs pos="95000">
                <a:srgbClr val="014C83"/>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6" name="矩形 5"/>
          <p:cNvSpPr/>
          <p:nvPr/>
        </p:nvSpPr>
        <p:spPr>
          <a:xfrm>
            <a:off x="0" y="3496231"/>
            <a:ext cx="9144000" cy="222024"/>
          </a:xfrm>
          <a:prstGeom prst="rect">
            <a:avLst/>
          </a:prstGeom>
          <a:solidFill>
            <a:srgbClr val="012E57">
              <a:lumMod val="25000"/>
              <a:lumOff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7" name="TextBox 6"/>
          <p:cNvSpPr txBox="1"/>
          <p:nvPr/>
        </p:nvSpPr>
        <p:spPr>
          <a:xfrm>
            <a:off x="467544" y="2430413"/>
            <a:ext cx="8540725" cy="584775"/>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rPr>
              <a:t>面向社区的疾病诊断决策支持系统设计与开发</a:t>
            </a:r>
            <a:endParaRPr kumimoji="0" lang="zh-CN" altLang="en-US" sz="3200" b="1" i="0" u="none" strike="noStrike" kern="0" cap="none" spc="0" normalizeH="0" baseline="0" noProof="0" dirty="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8" name="TextBox 7"/>
          <p:cNvSpPr txBox="1"/>
          <p:nvPr/>
        </p:nvSpPr>
        <p:spPr>
          <a:xfrm>
            <a:off x="2871170" y="3933056"/>
            <a:ext cx="3733471" cy="1348061"/>
          </a:xfrm>
          <a:prstGeom prst="rect">
            <a:avLst/>
          </a:prstGeom>
          <a:noFill/>
        </p:spPr>
        <p:txBody>
          <a:bodyPr wrap="square" rtlCol="0">
            <a:spAutoFit/>
          </a:bodyPr>
          <a:lstStyle/>
          <a:p>
            <a:pPr lvl="0" fontAlgn="base" latinLnBrk="1">
              <a:spcBef>
                <a:spcPct val="20000"/>
              </a:spcBef>
              <a:spcAft>
                <a:spcPct val="0"/>
              </a:spcAft>
            </a:pPr>
            <a:r>
              <a:rPr kumimoji="1" lang="zh-CN" altLang="en-US" sz="2400" kern="0" dirty="0">
                <a:solidFill>
                  <a:schemeClr val="tx1">
                    <a:lumMod val="75000"/>
                    <a:lumOff val="25000"/>
                  </a:schemeClr>
                </a:solidFill>
                <a:latin typeface="华文中宋" pitchFamily="2" charset="-122"/>
                <a:ea typeface="华文中宋" pitchFamily="2" charset="-122"/>
              </a:rPr>
              <a:t>答辩人</a:t>
            </a:r>
            <a:r>
              <a:rPr kumimoji="1" lang="zh-CN" altLang="en-US" sz="2400" kern="0" dirty="0" smtClean="0">
                <a:solidFill>
                  <a:schemeClr val="tx1">
                    <a:lumMod val="75000"/>
                    <a:lumOff val="25000"/>
                  </a:schemeClr>
                </a:solidFill>
                <a:latin typeface="华文中宋" pitchFamily="2" charset="-122"/>
                <a:ea typeface="华文中宋" pitchFamily="2" charset="-122"/>
              </a:rPr>
              <a:t>：冯冠军</a:t>
            </a:r>
            <a:endParaRPr kumimoji="1" lang="en-US" altLang="zh-CN" sz="2400" kern="0" dirty="0" smtClean="0">
              <a:solidFill>
                <a:schemeClr val="tx1">
                  <a:lumMod val="75000"/>
                  <a:lumOff val="25000"/>
                </a:schemeClr>
              </a:solidFill>
              <a:latin typeface="华文中宋" pitchFamily="2" charset="-122"/>
              <a:ea typeface="华文中宋" pitchFamily="2" charset="-122"/>
            </a:endParaRPr>
          </a:p>
          <a:p>
            <a:pPr lvl="0" fontAlgn="base" latinLnBrk="1">
              <a:spcBef>
                <a:spcPct val="20000"/>
              </a:spcBef>
              <a:spcAft>
                <a:spcPct val="0"/>
              </a:spcAft>
            </a:pPr>
            <a:r>
              <a:rPr kumimoji="1" lang="zh-CN" altLang="en-US" sz="2400" kern="0" dirty="0" smtClean="0">
                <a:solidFill>
                  <a:schemeClr val="tx1">
                    <a:lumMod val="75000"/>
                    <a:lumOff val="25000"/>
                  </a:schemeClr>
                </a:solidFill>
                <a:latin typeface="华文中宋" pitchFamily="2" charset="-122"/>
                <a:ea typeface="华文中宋" pitchFamily="2" charset="-122"/>
              </a:rPr>
              <a:t>导   </a:t>
            </a:r>
            <a:r>
              <a:rPr kumimoji="1" lang="zh-CN" altLang="en-US" sz="2400" kern="0" dirty="0">
                <a:solidFill>
                  <a:schemeClr val="tx1">
                    <a:lumMod val="75000"/>
                    <a:lumOff val="25000"/>
                  </a:schemeClr>
                </a:solidFill>
                <a:latin typeface="华文中宋" pitchFamily="2" charset="-122"/>
                <a:ea typeface="华文中宋" pitchFamily="2" charset="-122"/>
              </a:rPr>
              <a:t>师</a:t>
            </a:r>
            <a:r>
              <a:rPr kumimoji="1" lang="zh-CN" altLang="en-US" sz="2400" kern="0" dirty="0" smtClean="0">
                <a:solidFill>
                  <a:schemeClr val="tx1">
                    <a:lumMod val="75000"/>
                    <a:lumOff val="25000"/>
                  </a:schemeClr>
                </a:solidFill>
                <a:latin typeface="华文中宋" pitchFamily="2" charset="-122"/>
                <a:ea typeface="华文中宋" pitchFamily="2" charset="-122"/>
              </a:rPr>
              <a:t>：吕旭东 </a:t>
            </a:r>
            <a:r>
              <a:rPr kumimoji="1" lang="zh-CN" altLang="en-US" sz="2400" kern="0" dirty="0">
                <a:solidFill>
                  <a:schemeClr val="tx1">
                    <a:lumMod val="75000"/>
                    <a:lumOff val="25000"/>
                  </a:schemeClr>
                </a:solidFill>
                <a:latin typeface="华文中宋" pitchFamily="2" charset="-122"/>
                <a:ea typeface="华文中宋" pitchFamily="2" charset="-122"/>
              </a:rPr>
              <a:t>教授</a:t>
            </a:r>
            <a:endParaRPr kumimoji="1" lang="en-US" altLang="zh-CN" sz="2400" kern="0" dirty="0">
              <a:solidFill>
                <a:schemeClr val="tx1">
                  <a:lumMod val="75000"/>
                  <a:lumOff val="25000"/>
                </a:schemeClr>
              </a:solidFill>
              <a:latin typeface="华文中宋" pitchFamily="2" charset="-122"/>
              <a:ea typeface="华文中宋" pitchFamily="2" charset="-122"/>
            </a:endParaRPr>
          </a:p>
          <a:p>
            <a:pPr lvl="0" fontAlgn="base" latinLnBrk="1">
              <a:spcBef>
                <a:spcPct val="20000"/>
              </a:spcBef>
              <a:spcAft>
                <a:spcPct val="0"/>
              </a:spcAft>
            </a:pPr>
            <a:r>
              <a:rPr kumimoji="1" lang="zh-CN" altLang="en-US" sz="2400" kern="0" dirty="0">
                <a:solidFill>
                  <a:schemeClr val="tx1">
                    <a:lumMod val="75000"/>
                    <a:lumOff val="25000"/>
                  </a:schemeClr>
                </a:solidFill>
                <a:latin typeface="华文中宋" pitchFamily="2" charset="-122"/>
                <a:ea typeface="华文中宋" pitchFamily="2" charset="-122"/>
              </a:rPr>
              <a:t>专   业：生物医学工程</a:t>
            </a:r>
            <a:endParaRPr kumimoji="1" lang="ko-KR" altLang="en-US" sz="2400" kern="0" dirty="0">
              <a:solidFill>
                <a:schemeClr val="tx1">
                  <a:lumMod val="75000"/>
                  <a:lumOff val="25000"/>
                </a:schemeClr>
              </a:solidFill>
              <a:latin typeface="华文中宋" pitchFamily="2" charset="-122"/>
              <a:ea typeface="굴림"/>
            </a:endParaRPr>
          </a:p>
        </p:txBody>
      </p:sp>
    </p:spTree>
    <p:extLst>
      <p:ext uri="{BB962C8B-B14F-4D97-AF65-F5344CB8AC3E}">
        <p14:creationId xmlns:p14="http://schemas.microsoft.com/office/powerpoint/2010/main" val="583242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10</a:t>
            </a:fld>
            <a:endParaRPr lang="en-US" altLang="zh-CN" smtClean="0">
              <a:solidFill>
                <a:srgbClr val="000000"/>
              </a:solidFill>
              <a:latin typeface="Arial" charset="0"/>
            </a:endParaRPr>
          </a:p>
        </p:txBody>
      </p:sp>
      <p:sp>
        <p:nvSpPr>
          <p:cNvPr id="31" name="矩形 30"/>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37" name="Group 4"/>
          <p:cNvGrpSpPr>
            <a:grpSpLocks/>
          </p:cNvGrpSpPr>
          <p:nvPr/>
        </p:nvGrpSpPr>
        <p:grpSpPr bwMode="auto">
          <a:xfrm>
            <a:off x="3176588" y="4103786"/>
            <a:ext cx="5205412" cy="571500"/>
            <a:chOff x="3176558" y="3957654"/>
            <a:chExt cx="5205442" cy="571504"/>
          </a:xfrm>
        </p:grpSpPr>
        <p:sp>
          <p:nvSpPr>
            <p:cNvPr id="38" name="矩形 37"/>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39"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0" name="菱形 39"/>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1" name="Group 2"/>
          <p:cNvGrpSpPr>
            <a:grpSpLocks/>
          </p:cNvGrpSpPr>
          <p:nvPr/>
        </p:nvGrpSpPr>
        <p:grpSpPr bwMode="auto">
          <a:xfrm>
            <a:off x="3176588" y="2565499"/>
            <a:ext cx="5205412" cy="571500"/>
            <a:chOff x="3176558" y="2386018"/>
            <a:chExt cx="5205442" cy="571504"/>
          </a:xfrm>
          <a:solidFill>
            <a:schemeClr val="accent1"/>
          </a:solidFill>
        </p:grpSpPr>
        <p:sp>
          <p:nvSpPr>
            <p:cNvPr id="42" name="矩形 41"/>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3" name="菱形 42"/>
            <p:cNvSpPr/>
            <p:nvPr/>
          </p:nvSpPr>
          <p:spPr bwMode="auto">
            <a:xfrm>
              <a:off x="3176558" y="2386018"/>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4"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5" name="Group 3"/>
          <p:cNvGrpSpPr>
            <a:grpSpLocks/>
          </p:cNvGrpSpPr>
          <p:nvPr/>
        </p:nvGrpSpPr>
        <p:grpSpPr bwMode="auto">
          <a:xfrm>
            <a:off x="3176588" y="3335435"/>
            <a:ext cx="5281612" cy="571500"/>
            <a:chOff x="3176558" y="3171836"/>
            <a:chExt cx="5281642" cy="571504"/>
          </a:xfrm>
        </p:grpSpPr>
        <p:sp>
          <p:nvSpPr>
            <p:cNvPr id="46" name="矩形 45"/>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7" name="菱形 46"/>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48"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49"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0" name="Group 5"/>
          <p:cNvGrpSpPr>
            <a:grpSpLocks/>
          </p:cNvGrpSpPr>
          <p:nvPr/>
        </p:nvGrpSpPr>
        <p:grpSpPr bwMode="auto">
          <a:xfrm>
            <a:off x="3176588" y="4873724"/>
            <a:ext cx="5205412" cy="571500"/>
            <a:chOff x="3176558" y="4724400"/>
            <a:chExt cx="5205442" cy="571504"/>
          </a:xfrm>
        </p:grpSpPr>
        <p:sp>
          <p:nvSpPr>
            <p:cNvPr id="51"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2"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3"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4" name="菱形 53"/>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379901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11</a:t>
            </a:fld>
            <a:endParaRPr lang="en-US" altLang="zh-CN" dirty="0"/>
          </a:p>
        </p:txBody>
      </p:sp>
      <p:sp>
        <p:nvSpPr>
          <p:cNvPr id="6"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关键技术与系统框架实现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16" name="图示 15"/>
          <p:cNvGraphicFramePr/>
          <p:nvPr>
            <p:extLst>
              <p:ext uri="{D42A27DB-BD31-4B8C-83A1-F6EECF244321}">
                <p14:modId xmlns:p14="http://schemas.microsoft.com/office/powerpoint/2010/main" val="3669057503"/>
              </p:ext>
            </p:extLst>
          </p:nvPr>
        </p:nvGraphicFramePr>
        <p:xfrm>
          <a:off x="683209" y="1833178"/>
          <a:ext cx="7488832" cy="4176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extBox 16"/>
          <p:cNvSpPr txBox="1"/>
          <p:nvPr/>
        </p:nvSpPr>
        <p:spPr>
          <a:xfrm>
            <a:off x="6228184" y="3106128"/>
            <a:ext cx="1368152" cy="923330"/>
          </a:xfrm>
          <a:prstGeom prst="rect">
            <a:avLst/>
          </a:prstGeom>
          <a:noFill/>
        </p:spPr>
        <p:txBody>
          <a:bodyPr wrap="square" rtlCol="0">
            <a:spAutoFit/>
          </a:bodyPr>
          <a:lstStyle/>
          <a:p>
            <a:pPr marL="285750" indent="-285750">
              <a:buFont typeface="Wingdings" pitchFamily="2" charset="2"/>
              <a:buChar char="Ø"/>
            </a:pPr>
            <a:r>
              <a:rPr lang="zh-CN" altLang="en-US" dirty="0" smtClean="0"/>
              <a:t>视图层</a:t>
            </a:r>
            <a:endParaRPr lang="en-US" altLang="zh-CN" dirty="0" smtClean="0"/>
          </a:p>
          <a:p>
            <a:pPr marL="285750" indent="-285750">
              <a:buFont typeface="Wingdings" pitchFamily="2" charset="2"/>
              <a:buChar char="Ø"/>
            </a:pPr>
            <a:r>
              <a:rPr lang="zh-CN" altLang="en-US" dirty="0"/>
              <a:t>控制</a:t>
            </a:r>
            <a:r>
              <a:rPr lang="zh-CN" altLang="en-US" dirty="0" smtClean="0"/>
              <a:t>层</a:t>
            </a:r>
            <a:endParaRPr lang="en-US" altLang="zh-CN" dirty="0" smtClean="0"/>
          </a:p>
          <a:p>
            <a:pPr marL="285750" indent="-285750">
              <a:buFont typeface="Wingdings" pitchFamily="2" charset="2"/>
              <a:buChar char="Ø"/>
            </a:pPr>
            <a:r>
              <a:rPr lang="zh-CN" altLang="en-US" dirty="0" smtClean="0"/>
              <a:t>模型层</a:t>
            </a:r>
            <a:endParaRPr lang="zh-CN" altLang="en-US" dirty="0"/>
          </a:p>
        </p:txBody>
      </p:sp>
      <p:sp>
        <p:nvSpPr>
          <p:cNvPr id="18" name="TextBox 17"/>
          <p:cNvSpPr txBox="1"/>
          <p:nvPr/>
        </p:nvSpPr>
        <p:spPr>
          <a:xfrm>
            <a:off x="755576" y="2690336"/>
            <a:ext cx="1944216" cy="1477328"/>
          </a:xfrm>
          <a:prstGeom prst="rect">
            <a:avLst/>
          </a:prstGeom>
          <a:noFill/>
        </p:spPr>
        <p:txBody>
          <a:bodyPr wrap="square" rtlCol="0">
            <a:spAutoFit/>
          </a:bodyPr>
          <a:lstStyle/>
          <a:p>
            <a:pPr marL="285750" indent="-285750">
              <a:buFont typeface="Wingdings" pitchFamily="2" charset="2"/>
              <a:buChar char="Ø"/>
            </a:pPr>
            <a:r>
              <a:rPr lang="zh-CN" altLang="en-US" dirty="0" smtClean="0"/>
              <a:t>数据存储管理技术</a:t>
            </a:r>
            <a:endParaRPr lang="en-US" altLang="zh-CN" dirty="0" smtClean="0"/>
          </a:p>
          <a:p>
            <a:pPr marL="285750" indent="-285750">
              <a:buFont typeface="Wingdings" pitchFamily="2" charset="2"/>
              <a:buChar char="Ø"/>
            </a:pPr>
            <a:r>
              <a:rPr lang="zh-CN" altLang="en-US" dirty="0" smtClean="0"/>
              <a:t>界面动态配置技术</a:t>
            </a:r>
            <a:endParaRPr lang="en-US" altLang="zh-CN" dirty="0" smtClean="0"/>
          </a:p>
          <a:p>
            <a:pPr marL="285750" indent="-285750">
              <a:buFont typeface="Wingdings" pitchFamily="2" charset="2"/>
              <a:buChar char="Ø"/>
            </a:pPr>
            <a:r>
              <a:rPr lang="zh-CN" altLang="en-US" dirty="0"/>
              <a:t>引擎</a:t>
            </a:r>
          </a:p>
        </p:txBody>
      </p:sp>
      <p:sp>
        <p:nvSpPr>
          <p:cNvPr id="19" name="TextBox 18"/>
          <p:cNvSpPr txBox="1"/>
          <p:nvPr/>
        </p:nvSpPr>
        <p:spPr>
          <a:xfrm>
            <a:off x="3455517" y="3244626"/>
            <a:ext cx="1692547" cy="646331"/>
          </a:xfrm>
          <a:prstGeom prst="rect">
            <a:avLst/>
          </a:prstGeom>
          <a:noFill/>
        </p:spPr>
        <p:txBody>
          <a:bodyPr wrap="square" rtlCol="0">
            <a:spAutoFit/>
          </a:bodyPr>
          <a:lstStyle/>
          <a:p>
            <a:pPr marL="285750" indent="-285750">
              <a:buFont typeface="Wingdings" pitchFamily="2" charset="2"/>
              <a:buChar char="Ø"/>
            </a:pPr>
            <a:r>
              <a:rPr lang="zh-CN" altLang="en-US" dirty="0" smtClean="0"/>
              <a:t>云计算平台</a:t>
            </a:r>
            <a:endParaRPr lang="en-US" altLang="zh-CN" dirty="0" smtClean="0"/>
          </a:p>
          <a:p>
            <a:pPr marL="285750" indent="-285750">
              <a:buFont typeface="Wingdings" pitchFamily="2" charset="2"/>
              <a:buChar char="Ø"/>
            </a:pPr>
            <a:r>
              <a:rPr lang="en-US" altLang="zh-CN" dirty="0" smtClean="0"/>
              <a:t>MVC</a:t>
            </a:r>
            <a:r>
              <a:rPr lang="zh-CN" altLang="en-US" dirty="0" smtClean="0"/>
              <a:t>架构</a:t>
            </a:r>
            <a:endParaRPr lang="zh-CN" altLang="en-US" dirty="0"/>
          </a:p>
        </p:txBody>
      </p:sp>
    </p:spTree>
    <p:extLst>
      <p:ext uri="{BB962C8B-B14F-4D97-AF65-F5344CB8AC3E}">
        <p14:creationId xmlns:p14="http://schemas.microsoft.com/office/powerpoint/2010/main" val="36538437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12</a:t>
            </a:fld>
            <a:endParaRPr lang="en-US" altLang="zh-CN" dirty="0" smtClean="0">
              <a:solidFill>
                <a:srgbClr val="000000"/>
              </a:solidFill>
              <a:latin typeface="Arial" charset="0"/>
            </a:endParaRPr>
          </a:p>
        </p:txBody>
      </p:sp>
      <p:sp>
        <p:nvSpPr>
          <p:cNvPr id="35"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面向复杂多样的医疗数据存储管理技术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5" name="AutoShape 7"/>
          <p:cNvSpPr>
            <a:spLocks noChangeArrowheads="1"/>
          </p:cNvSpPr>
          <p:nvPr/>
        </p:nvSpPr>
        <p:spPr bwMode="gray">
          <a:xfrm>
            <a:off x="2555776" y="1196752"/>
            <a:ext cx="4032448" cy="525463"/>
          </a:xfrm>
          <a:prstGeom prst="roundRect">
            <a:avLst>
              <a:gd name="adj" fmla="val 48991"/>
            </a:avLst>
          </a:prstGeom>
          <a:gradFill rotWithShape="1">
            <a:gsLst>
              <a:gs pos="0">
                <a:srgbClr val="2286BD"/>
              </a:gs>
              <a:gs pos="100000">
                <a:srgbClr val="11425C"/>
              </a:gs>
            </a:gsLst>
            <a:lin ang="5400000" scaled="1"/>
          </a:gradFill>
          <a:ln>
            <a:noFill/>
          </a:ln>
          <a:effectLst/>
          <a:extLst>
            <a:ext uri="{91240B29-F687-4F45-9708-019B960494DF}">
              <a14:hiddenLine xmlns:a14="http://schemas.microsoft.com/office/drawing/2010/main" w="76200">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1" lang="zh-CN" altLang="en-US" b="1" kern="0" dirty="0" smtClean="0">
                <a:solidFill>
                  <a:srgbClr val="FFFFFF"/>
                </a:solidFill>
                <a:latin typeface="华文中宋" pitchFamily="2" charset="-122"/>
                <a:ea typeface="华文中宋" pitchFamily="2" charset="-122"/>
              </a:rPr>
              <a:t>数据</a:t>
            </a:r>
            <a:r>
              <a:rPr kumimoji="1" lang="zh-CN" altLang="en-US" b="1" kern="0" dirty="0" smtClean="0">
                <a:solidFill>
                  <a:srgbClr val="FFFFFF"/>
                </a:solidFill>
                <a:latin typeface="华文中宋" pitchFamily="2" charset="-122"/>
                <a:ea typeface="华文中宋" pitchFamily="2" charset="-122"/>
              </a:rPr>
              <a:t>特点</a:t>
            </a:r>
            <a:endParaRPr kumimoji="1" lang="en-US" altLang="ko-KR" sz="1800" b="1" i="0" u="none" strike="noStrike" kern="0" cap="none" spc="0" normalizeH="0" baseline="0" noProof="0" dirty="0" smtClean="0">
              <a:ln>
                <a:noFill/>
              </a:ln>
              <a:solidFill>
                <a:srgbClr val="FFFFFF"/>
              </a:solidFill>
              <a:effectLst/>
              <a:uLnTx/>
              <a:uFillTx/>
              <a:latin typeface="华文中宋" pitchFamily="2" charset="-122"/>
              <a:ea typeface="华文中宋" pitchFamily="2" charset="-122"/>
            </a:endParaRPr>
          </a:p>
        </p:txBody>
      </p:sp>
      <p:graphicFrame>
        <p:nvGraphicFramePr>
          <p:cNvPr id="7" name="图示 6"/>
          <p:cNvGraphicFramePr/>
          <p:nvPr>
            <p:extLst>
              <p:ext uri="{D42A27DB-BD31-4B8C-83A1-F6EECF244321}">
                <p14:modId xmlns:p14="http://schemas.microsoft.com/office/powerpoint/2010/main" val="690463614"/>
              </p:ext>
            </p:extLst>
          </p:nvPr>
        </p:nvGraphicFramePr>
        <p:xfrm>
          <a:off x="971241" y="4509120"/>
          <a:ext cx="6912768" cy="1898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组合 11"/>
          <p:cNvGrpSpPr/>
          <p:nvPr/>
        </p:nvGrpSpPr>
        <p:grpSpPr>
          <a:xfrm>
            <a:off x="747419" y="1754881"/>
            <a:ext cx="2456429" cy="2178175"/>
            <a:chOff x="1187624" y="3404459"/>
            <a:chExt cx="2969688" cy="2229308"/>
          </a:xfrm>
        </p:grpSpPr>
        <p:grpSp>
          <p:nvGrpSpPr>
            <p:cNvPr id="13" name="组合 12"/>
            <p:cNvGrpSpPr/>
            <p:nvPr/>
          </p:nvGrpSpPr>
          <p:grpSpPr>
            <a:xfrm>
              <a:off x="1187624" y="3501296"/>
              <a:ext cx="2286000" cy="2132471"/>
              <a:chOff x="1187624" y="3501296"/>
              <a:chExt cx="2286000" cy="2132471"/>
            </a:xfrm>
          </p:grpSpPr>
          <p:sp>
            <p:nvSpPr>
              <p:cNvPr id="15" name="AutoShape 5"/>
              <p:cNvSpPr>
                <a:spLocks noChangeArrowheads="1"/>
              </p:cNvSpPr>
              <p:nvPr/>
            </p:nvSpPr>
            <p:spPr bwMode="auto">
              <a:xfrm>
                <a:off x="1187624" y="3501296"/>
                <a:ext cx="2286000" cy="2132471"/>
              </a:xfrm>
              <a:prstGeom prst="roundRect">
                <a:avLst>
                  <a:gd name="adj" fmla="val 16667"/>
                </a:avLst>
              </a:prstGeom>
              <a:noFill/>
              <a:ln w="38100">
                <a:solidFill>
                  <a:srgbClr val="1D528D"/>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Verdana" pitchFamily="34" charset="0"/>
                </a:endParaRPr>
              </a:p>
            </p:txBody>
          </p:sp>
          <p:sp>
            <p:nvSpPr>
              <p:cNvPr id="16" name="Text Box 6"/>
              <p:cNvSpPr txBox="1">
                <a:spLocks noChangeArrowheads="1"/>
              </p:cNvSpPr>
              <p:nvPr/>
            </p:nvSpPr>
            <p:spPr bwMode="auto">
              <a:xfrm>
                <a:off x="1187624" y="3735055"/>
                <a:ext cx="2162176" cy="1512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kern="0" dirty="0" smtClean="0">
                    <a:solidFill>
                      <a:srgbClr val="000000"/>
                    </a:solidFill>
                    <a:ea typeface="宋体" charset="-122"/>
                  </a:rPr>
                  <a:t>医疗数据由于本身的复杂性，数据类型多样且具有较多的层级结构</a:t>
                </a:r>
                <a:endParaRPr kumimoji="0" lang="en-US" altLang="zh-CN" sz="1800" b="0" i="0" u="none" strike="noStrike" kern="0" cap="none" spc="0" normalizeH="0" baseline="0" noProof="0" dirty="0">
                  <a:ln>
                    <a:noFill/>
                  </a:ln>
                  <a:solidFill>
                    <a:srgbClr val="000000"/>
                  </a:solidFill>
                  <a:effectLst/>
                  <a:uLnTx/>
                  <a:uFillTx/>
                  <a:ea typeface="宋体" charset="-122"/>
                </a:endParaRPr>
              </a:p>
            </p:txBody>
          </p:sp>
        </p:grpSp>
        <p:sp>
          <p:nvSpPr>
            <p:cNvPr id="14" name="Freeform 7"/>
            <p:cNvSpPr>
              <a:spLocks/>
            </p:cNvSpPr>
            <p:nvPr/>
          </p:nvSpPr>
          <p:spPr bwMode="gray">
            <a:xfrm>
              <a:off x="3254024" y="3404459"/>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FF9900"/>
                </a:gs>
                <a:gs pos="100000">
                  <a:srgbClr val="FF9900">
                    <a:gamma/>
                    <a:tint val="63529"/>
                    <a:invGamma/>
                  </a:srgb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 name="TextBox 1"/>
          <p:cNvSpPr txBox="1"/>
          <p:nvPr/>
        </p:nvSpPr>
        <p:spPr>
          <a:xfrm>
            <a:off x="1396332" y="4797152"/>
            <a:ext cx="1569660" cy="369332"/>
          </a:xfrm>
          <a:prstGeom prst="rect">
            <a:avLst/>
          </a:prstGeom>
          <a:noFill/>
        </p:spPr>
        <p:txBody>
          <a:bodyPr wrap="none" rtlCol="0">
            <a:spAutoFit/>
          </a:bodyPr>
          <a:lstStyle/>
          <a:p>
            <a:r>
              <a:rPr lang="zh-CN" altLang="en-US" dirty="0" smtClean="0">
                <a:solidFill>
                  <a:schemeClr val="bg1"/>
                </a:solidFill>
              </a:rPr>
              <a:t>关系型数据库</a:t>
            </a:r>
            <a:endParaRPr lang="zh-CN" altLang="en-US" dirty="0">
              <a:solidFill>
                <a:schemeClr val="bg1"/>
              </a:solidFill>
            </a:endParaRPr>
          </a:p>
        </p:txBody>
      </p:sp>
      <p:grpSp>
        <p:nvGrpSpPr>
          <p:cNvPr id="29" name="组合 28"/>
          <p:cNvGrpSpPr/>
          <p:nvPr/>
        </p:nvGrpSpPr>
        <p:grpSpPr>
          <a:xfrm>
            <a:off x="3749497" y="1975061"/>
            <a:ext cx="1890905" cy="2083559"/>
            <a:chOff x="1187624" y="3501296"/>
            <a:chExt cx="2286000" cy="2132471"/>
          </a:xfrm>
        </p:grpSpPr>
        <p:sp>
          <p:nvSpPr>
            <p:cNvPr id="31" name="AutoShape 5"/>
            <p:cNvSpPr>
              <a:spLocks noChangeArrowheads="1"/>
            </p:cNvSpPr>
            <p:nvPr/>
          </p:nvSpPr>
          <p:spPr bwMode="auto">
            <a:xfrm>
              <a:off x="1187624" y="3501296"/>
              <a:ext cx="2286000" cy="2132471"/>
            </a:xfrm>
            <a:prstGeom prst="roundRect">
              <a:avLst>
                <a:gd name="adj" fmla="val 16667"/>
              </a:avLst>
            </a:prstGeom>
            <a:noFill/>
            <a:ln w="38100">
              <a:solidFill>
                <a:srgbClr val="1D528D"/>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Verdana" pitchFamily="34" charset="0"/>
              </a:endParaRPr>
            </a:p>
          </p:txBody>
        </p:sp>
        <p:sp>
          <p:nvSpPr>
            <p:cNvPr id="32" name="Text Box 6"/>
            <p:cNvSpPr txBox="1">
              <a:spLocks noChangeArrowheads="1"/>
            </p:cNvSpPr>
            <p:nvPr/>
          </p:nvSpPr>
          <p:spPr bwMode="auto">
            <a:xfrm>
              <a:off x="1187624" y="3735055"/>
              <a:ext cx="2162176" cy="1228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ea typeface="宋体" charset="-122"/>
                </a:rPr>
                <a:t>由于社区医疗覆盖的用户群体规模大，系统的数据存储高速增长</a:t>
              </a:r>
              <a:endParaRPr kumimoji="0" lang="en-US" altLang="zh-CN" sz="1800" b="0" i="0" u="none" strike="noStrike" kern="0" cap="none" spc="0" normalizeH="0" baseline="0" noProof="0" dirty="0">
                <a:ln>
                  <a:noFill/>
                </a:ln>
                <a:solidFill>
                  <a:srgbClr val="000000"/>
                </a:solidFill>
                <a:effectLst/>
                <a:uLnTx/>
                <a:uFillTx/>
                <a:ea typeface="宋体" charset="-122"/>
              </a:endParaRPr>
            </a:p>
          </p:txBody>
        </p:sp>
      </p:grpSp>
      <p:grpSp>
        <p:nvGrpSpPr>
          <p:cNvPr id="33" name="组合 32"/>
          <p:cNvGrpSpPr/>
          <p:nvPr/>
        </p:nvGrpSpPr>
        <p:grpSpPr>
          <a:xfrm>
            <a:off x="6012160" y="1754882"/>
            <a:ext cx="2651669" cy="2225998"/>
            <a:chOff x="4919837" y="3404459"/>
            <a:chExt cx="2970000" cy="2616837"/>
          </a:xfrm>
        </p:grpSpPr>
        <p:grpSp>
          <p:nvGrpSpPr>
            <p:cNvPr id="34" name="组合 33"/>
            <p:cNvGrpSpPr/>
            <p:nvPr/>
          </p:nvGrpSpPr>
          <p:grpSpPr>
            <a:xfrm>
              <a:off x="5603837" y="3501296"/>
              <a:ext cx="2286000" cy="2520000"/>
              <a:chOff x="5603837" y="3501296"/>
              <a:chExt cx="2286000" cy="2520000"/>
            </a:xfrm>
          </p:grpSpPr>
          <p:sp>
            <p:nvSpPr>
              <p:cNvPr id="37" name="AutoShape 3"/>
              <p:cNvSpPr>
                <a:spLocks noChangeArrowheads="1"/>
              </p:cNvSpPr>
              <p:nvPr/>
            </p:nvSpPr>
            <p:spPr bwMode="auto">
              <a:xfrm>
                <a:off x="5603837" y="3501296"/>
                <a:ext cx="2286000" cy="2520000"/>
              </a:xfrm>
              <a:prstGeom prst="roundRect">
                <a:avLst>
                  <a:gd name="adj" fmla="val 16667"/>
                </a:avLst>
              </a:prstGeom>
              <a:noFill/>
              <a:ln w="38100">
                <a:solidFill>
                  <a:srgbClr val="1D528D"/>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Verdana" pitchFamily="34" charset="0"/>
                </a:endParaRPr>
              </a:p>
            </p:txBody>
          </p:sp>
          <p:sp>
            <p:nvSpPr>
              <p:cNvPr id="38" name="Text Box 21"/>
              <p:cNvSpPr txBox="1">
                <a:spLocks noChangeArrowheads="1"/>
              </p:cNvSpPr>
              <p:nvPr/>
            </p:nvSpPr>
            <p:spPr bwMode="auto">
              <a:xfrm>
                <a:off x="5759624" y="3729896"/>
                <a:ext cx="2038350" cy="1736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eaLnBrk="0" hangingPunct="0"/>
                <a:r>
                  <a:rPr lang="zh-CN" altLang="en-US" kern="0" dirty="0">
                    <a:solidFill>
                      <a:srgbClr val="000000"/>
                    </a:solidFill>
                    <a:ea typeface="宋体" charset="-122"/>
                  </a:rPr>
                  <a:t>随着医学研究的进展和系统的更新，数据库的数据模型也需要不断</a:t>
                </a:r>
                <a:r>
                  <a:rPr lang="zh-CN" altLang="en-US" kern="0" dirty="0" smtClean="0">
                    <a:solidFill>
                      <a:srgbClr val="000000"/>
                    </a:solidFill>
                    <a:ea typeface="宋体" charset="-122"/>
                  </a:rPr>
                  <a:t>更新</a:t>
                </a:r>
                <a:endParaRPr lang="zh-CN" altLang="en-US" kern="0" dirty="0">
                  <a:solidFill>
                    <a:srgbClr val="000000"/>
                  </a:solidFill>
                  <a:ea typeface="宋体" charset="-122"/>
                </a:endParaRPr>
              </a:p>
            </p:txBody>
          </p:sp>
        </p:grpSp>
        <p:sp>
          <p:nvSpPr>
            <p:cNvPr id="36" name="Freeform 9"/>
            <p:cNvSpPr>
              <a:spLocks/>
            </p:cNvSpPr>
            <p:nvPr/>
          </p:nvSpPr>
          <p:spPr bwMode="gray">
            <a:xfrm flipH="1">
              <a:off x="4919837" y="3404459"/>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5AD9F2"/>
                </a:gs>
                <a:gs pos="100000">
                  <a:srgbClr val="5AD9F2">
                    <a:gamma/>
                    <a:tint val="31765"/>
                    <a:invGamma/>
                  </a:srgb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3" name="下箭头 2"/>
          <p:cNvSpPr/>
          <p:nvPr/>
        </p:nvSpPr>
        <p:spPr bwMode="auto">
          <a:xfrm>
            <a:off x="4427625" y="1722215"/>
            <a:ext cx="648431" cy="252846"/>
          </a:xfrm>
          <a:prstGeom prst="downArrow">
            <a:avLst/>
          </a:prstGeom>
          <a:solidFill>
            <a:srgbClr val="92D050"/>
          </a:solidFill>
          <a:ln>
            <a:noFill/>
          </a:ln>
        </p:spPr>
        <p:txBody>
          <a:bodyPr/>
          <a:lstStyle/>
          <a:p>
            <a:endParaRPr lang="zh-CN" altLang="en-US" kern="0">
              <a:solidFill>
                <a:sysClr val="windowText" lastClr="000000"/>
              </a:solidFill>
            </a:endParaRPr>
          </a:p>
        </p:txBody>
      </p:sp>
      <p:sp>
        <p:nvSpPr>
          <p:cNvPr id="39" name="TextBox 38"/>
          <p:cNvSpPr txBox="1"/>
          <p:nvPr/>
        </p:nvSpPr>
        <p:spPr>
          <a:xfrm>
            <a:off x="1511955" y="5733256"/>
            <a:ext cx="1633781" cy="369332"/>
          </a:xfrm>
          <a:prstGeom prst="rect">
            <a:avLst/>
          </a:prstGeom>
          <a:noFill/>
        </p:spPr>
        <p:txBody>
          <a:bodyPr wrap="none" rtlCol="0">
            <a:spAutoFit/>
          </a:bodyPr>
          <a:lstStyle/>
          <a:p>
            <a:r>
              <a:rPr lang="en-US" altLang="zh-CN" dirty="0" err="1" smtClean="0">
                <a:solidFill>
                  <a:schemeClr val="bg1"/>
                </a:solidFill>
              </a:rPr>
              <a:t>NoSQL</a:t>
            </a:r>
            <a:r>
              <a:rPr lang="zh-CN" altLang="en-US" dirty="0" smtClean="0">
                <a:solidFill>
                  <a:schemeClr val="bg1"/>
                </a:solidFill>
              </a:rPr>
              <a:t>数据库</a:t>
            </a:r>
            <a:endParaRPr lang="zh-CN" altLang="en-US" dirty="0">
              <a:solidFill>
                <a:schemeClr val="bg1"/>
              </a:solidFill>
            </a:endParaRPr>
          </a:p>
        </p:txBody>
      </p:sp>
    </p:spTree>
    <p:extLst>
      <p:ext uri="{BB962C8B-B14F-4D97-AF65-F5344CB8AC3E}">
        <p14:creationId xmlns:p14="http://schemas.microsoft.com/office/powerpoint/2010/main" val="255455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13</a:t>
            </a:fld>
            <a:endParaRPr lang="en-US" altLang="zh-CN" dirty="0" smtClean="0">
              <a:solidFill>
                <a:srgbClr val="000000"/>
              </a:solidFill>
              <a:latin typeface="Arial" charset="0"/>
            </a:endParaRPr>
          </a:p>
        </p:txBody>
      </p:sp>
      <p:sp>
        <p:nvSpPr>
          <p:cNvPr id="35"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面向复杂多样的医疗数据存储管理技术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3" name="AutoShape 105"/>
          <p:cNvSpPr>
            <a:spLocks noChangeArrowheads="1"/>
          </p:cNvSpPr>
          <p:nvPr/>
        </p:nvSpPr>
        <p:spPr bwMode="auto">
          <a:xfrm>
            <a:off x="6612542" y="1196752"/>
            <a:ext cx="1199818" cy="2037213"/>
          </a:xfrm>
          <a:prstGeom prst="wedgeRoundRectCallout">
            <a:avLst>
              <a:gd name="adj1" fmla="val -167861"/>
              <a:gd name="adj2" fmla="val -19455"/>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smtClean="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pic>
        <p:nvPicPr>
          <p:cNvPr id="2051" name="Picture 3" descr="C:\Users\FGJ\AppData\Roaming\Tencent\Users\794460205\QQ\WinTemp\RichOle\L{HMEAIP1}Q26$Q9VE2Y5]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9684" y="1372689"/>
            <a:ext cx="928659" cy="1764454"/>
          </a:xfrm>
          <a:prstGeom prst="rect">
            <a:avLst/>
          </a:prstGeom>
          <a:noFill/>
          <a:extLst>
            <a:ext uri="{909E8E84-426E-40DD-AFC4-6F175D3DCCD1}">
              <a14:hiddenFill xmlns:a14="http://schemas.microsoft.com/office/drawing/2010/main">
                <a:solidFill>
                  <a:srgbClr val="FFFFFF"/>
                </a:solidFill>
              </a14:hiddenFill>
            </a:ext>
          </a:extLst>
        </p:spPr>
      </p:pic>
      <p:sp>
        <p:nvSpPr>
          <p:cNvPr id="61" name="AutoShape 105"/>
          <p:cNvSpPr>
            <a:spLocks noChangeArrowheads="1"/>
          </p:cNvSpPr>
          <p:nvPr/>
        </p:nvSpPr>
        <p:spPr bwMode="auto">
          <a:xfrm>
            <a:off x="5868143" y="3594005"/>
            <a:ext cx="2674281" cy="1800200"/>
          </a:xfrm>
          <a:prstGeom prst="wedgeRoundRectCallout">
            <a:avLst>
              <a:gd name="adj1" fmla="val -71607"/>
              <a:gd name="adj2" fmla="val -142938"/>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smtClean="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pic>
        <p:nvPicPr>
          <p:cNvPr id="62" name="Picture 2" descr="C:\Users\FGJ\AppData\Roaming\Tencent\Users\794460205\QQ\WinTemp\RichOle\K}WJU}BAW[H[QK[JSTCNNA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3738021"/>
            <a:ext cx="2376264" cy="145278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1590902"/>
            <a:ext cx="4457700"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29844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bwMode="auto">
          <a:xfrm>
            <a:off x="5363370" y="1772816"/>
            <a:ext cx="3097062" cy="3096344"/>
          </a:xfrm>
          <a:prstGeom prst="roundRect">
            <a:avLst/>
          </a:prstGeom>
          <a:solidFill>
            <a:schemeClr val="bg1"/>
          </a:solidFill>
          <a:ln w="57150"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14</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针对不同疾病的数据录入界面动态配置技术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943485313"/>
              </p:ext>
            </p:extLst>
          </p:nvPr>
        </p:nvGraphicFramePr>
        <p:xfrm>
          <a:off x="251520" y="1477647"/>
          <a:ext cx="3870569" cy="2864891"/>
        </p:xfrm>
        <a:graphic>
          <a:graphicData uri="http://schemas.openxmlformats.org/presentationml/2006/ole">
            <mc:AlternateContent xmlns:mc="http://schemas.openxmlformats.org/markup-compatibility/2006">
              <mc:Choice xmlns:v="urn:schemas-microsoft-com:vml" Requires="v">
                <p:oleObj spid="_x0000_s7190" name="Visio" r:id="rId3" imgW="4426700" imgH="3282947" progId="Visio.Drawing.11">
                  <p:embed/>
                </p:oleObj>
              </mc:Choice>
              <mc:Fallback>
                <p:oleObj name="Visio" r:id="rId3" imgW="4426700" imgH="3282947" progId="Visio.Drawing.11">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477647"/>
                        <a:ext cx="3870569" cy="2864891"/>
                      </a:xfrm>
                      <a:prstGeom prst="rect">
                        <a:avLst/>
                      </a:prstGeom>
                      <a:noFill/>
                      <a:ln>
                        <a:noFill/>
                      </a:ln>
                    </p:spPr>
                  </p:pic>
                </p:oleObj>
              </mc:Fallback>
            </mc:AlternateContent>
          </a:graphicData>
        </a:graphic>
      </p:graphicFrame>
      <p:sp>
        <p:nvSpPr>
          <p:cNvPr id="3" name="圆角矩形 2"/>
          <p:cNvSpPr/>
          <p:nvPr/>
        </p:nvSpPr>
        <p:spPr bwMode="auto">
          <a:xfrm>
            <a:off x="1222461" y="1340768"/>
            <a:ext cx="2016224" cy="1068038"/>
          </a:xfrm>
          <a:prstGeom prst="roundRect">
            <a:avLst/>
          </a:prstGeom>
          <a:noFill/>
          <a:ln w="9525" cap="flat" cmpd="sng" algn="ctr">
            <a:solidFill>
              <a:srgbClr val="FF000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TextBox 4"/>
          <p:cNvSpPr txBox="1"/>
          <p:nvPr/>
        </p:nvSpPr>
        <p:spPr>
          <a:xfrm>
            <a:off x="393465" y="4560946"/>
            <a:ext cx="3538736" cy="646331"/>
          </a:xfrm>
          <a:prstGeom prst="rect">
            <a:avLst/>
          </a:prstGeom>
          <a:noFill/>
        </p:spPr>
        <p:txBody>
          <a:bodyPr wrap="square" rtlCol="0">
            <a:spAutoFit/>
          </a:bodyPr>
          <a:lstStyle/>
          <a:p>
            <a:pPr algn="ctr"/>
            <a:r>
              <a:rPr lang="zh-CN" altLang="en-US" dirty="0" smtClean="0"/>
              <a:t>诊断决策的准确性与观察信息的获取程度相关</a:t>
            </a:r>
            <a:endParaRPr lang="zh-CN" altLang="en-US" dirty="0"/>
          </a:p>
        </p:txBody>
      </p:sp>
      <p:sp>
        <p:nvSpPr>
          <p:cNvPr id="7" name="右箭头 6"/>
          <p:cNvSpPr/>
          <p:nvPr/>
        </p:nvSpPr>
        <p:spPr bwMode="auto">
          <a:xfrm>
            <a:off x="4139952" y="2671046"/>
            <a:ext cx="1116125" cy="481225"/>
          </a:xfrm>
          <a:prstGeom prst="rightArrow">
            <a:avLst/>
          </a:prstGeom>
          <a:solidFill>
            <a:srgbClr val="FFC000"/>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5567966" y="1916991"/>
            <a:ext cx="2292827" cy="2808153"/>
          </a:xfrm>
          <a:prstGeom prst="round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9" name="TextBox 8"/>
          <p:cNvSpPr txBox="1"/>
          <p:nvPr/>
        </p:nvSpPr>
        <p:spPr>
          <a:xfrm>
            <a:off x="5567966" y="2122314"/>
            <a:ext cx="2160239" cy="2862322"/>
          </a:xfrm>
          <a:prstGeom prst="rect">
            <a:avLst/>
          </a:prstGeom>
          <a:noFill/>
        </p:spPr>
        <p:txBody>
          <a:bodyPr wrap="square" rtlCol="0">
            <a:spAutoFit/>
          </a:bodyPr>
          <a:lstStyle/>
          <a:p>
            <a:r>
              <a:rPr lang="zh-CN" altLang="en-US" dirty="0" smtClean="0"/>
              <a:t>数据录入界面需求</a:t>
            </a:r>
            <a:endParaRPr lang="en-US" altLang="zh-CN" dirty="0" smtClean="0"/>
          </a:p>
          <a:p>
            <a:pPr marL="285750" indent="-285750">
              <a:buFont typeface="Wingdings" pitchFamily="2" charset="2"/>
              <a:buChar char="Ø"/>
            </a:pPr>
            <a:r>
              <a:rPr lang="zh-CN" altLang="en-US" dirty="0" smtClean="0"/>
              <a:t>不同疾病所需的数据差异很大</a:t>
            </a:r>
            <a:endParaRPr lang="en-US" altLang="zh-CN" dirty="0" smtClean="0"/>
          </a:p>
          <a:p>
            <a:pPr marL="285750" indent="-285750">
              <a:buFont typeface="Wingdings" pitchFamily="2" charset="2"/>
              <a:buChar char="Ø"/>
            </a:pPr>
            <a:endParaRPr lang="en-US" altLang="zh-CN" dirty="0"/>
          </a:p>
          <a:p>
            <a:pPr marL="285750" indent="-285750">
              <a:buFont typeface="Wingdings" pitchFamily="2" charset="2"/>
              <a:buChar char="Ø"/>
            </a:pPr>
            <a:r>
              <a:rPr lang="zh-CN" altLang="en-US" dirty="0" smtClean="0"/>
              <a:t>数据项随疾病诊断的需求而变化</a:t>
            </a:r>
            <a:endParaRPr lang="en-US" altLang="zh-CN" dirty="0" smtClean="0"/>
          </a:p>
          <a:p>
            <a:pPr marL="285750" indent="-285750">
              <a:buFont typeface="Wingdings" pitchFamily="2" charset="2"/>
              <a:buChar char="Ø"/>
            </a:pPr>
            <a:endParaRPr lang="en-US" altLang="zh-CN" dirty="0"/>
          </a:p>
          <a:p>
            <a:pPr marL="285750" indent="-285750">
              <a:buFont typeface="Wingdings" pitchFamily="2" charset="2"/>
              <a:buChar char="Ø"/>
            </a:pPr>
            <a:r>
              <a:rPr lang="zh-CN" altLang="en-US" dirty="0" smtClean="0"/>
              <a:t>结构化、样式精确的数据项</a:t>
            </a:r>
            <a:endParaRPr lang="en-US" altLang="zh-CN" dirty="0" smtClean="0"/>
          </a:p>
          <a:p>
            <a:pPr marL="285750" indent="-285750">
              <a:buFont typeface="Wingdings" pitchFamily="2" charset="2"/>
              <a:buChar char="Ø"/>
            </a:pPr>
            <a:endParaRPr lang="zh-CN" altLang="en-US" dirty="0"/>
          </a:p>
        </p:txBody>
      </p:sp>
      <p:sp>
        <p:nvSpPr>
          <p:cNvPr id="11" name="TextBox 10"/>
          <p:cNvSpPr txBox="1"/>
          <p:nvPr/>
        </p:nvSpPr>
        <p:spPr>
          <a:xfrm rot="16200000">
            <a:off x="7000576" y="3052117"/>
            <a:ext cx="2400657" cy="369332"/>
          </a:xfrm>
          <a:prstGeom prst="rect">
            <a:avLst/>
          </a:prstGeom>
          <a:noFill/>
        </p:spPr>
        <p:txBody>
          <a:bodyPr vert="vert" wrap="square" rtlCol="0">
            <a:spAutoFit/>
          </a:bodyPr>
          <a:lstStyle/>
          <a:p>
            <a:r>
              <a:rPr lang="zh-CN" altLang="en-US" dirty="0" smtClean="0"/>
              <a:t>临床决策支持系统</a:t>
            </a:r>
            <a:endParaRPr lang="zh-CN" altLang="en-US" dirty="0"/>
          </a:p>
        </p:txBody>
      </p:sp>
    </p:spTree>
    <p:extLst>
      <p:ext uri="{BB962C8B-B14F-4D97-AF65-F5344CB8AC3E}">
        <p14:creationId xmlns:p14="http://schemas.microsoft.com/office/powerpoint/2010/main" val="9870311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15</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针对不同疾病的数据录入界面动态配置技术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133" y="4394927"/>
            <a:ext cx="1763433" cy="11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529977" y="5397945"/>
            <a:ext cx="1581885" cy="369332"/>
          </a:xfrm>
          <a:prstGeom prst="rect">
            <a:avLst/>
          </a:prstGeom>
          <a:noFill/>
        </p:spPr>
        <p:txBody>
          <a:bodyPr wrap="square" rtlCol="0">
            <a:spAutoFit/>
          </a:bodyPr>
          <a:lstStyle/>
          <a:p>
            <a:r>
              <a:rPr lang="zh-CN" altLang="en-US" dirty="0" smtClean="0"/>
              <a:t>整理数据需求</a:t>
            </a:r>
            <a:endParaRPr lang="zh-CN" altLang="en-US" dirty="0"/>
          </a:p>
        </p:txBody>
      </p:sp>
      <p:pic>
        <p:nvPicPr>
          <p:cNvPr id="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308" y="4440327"/>
            <a:ext cx="1329224" cy="101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2443151" y="5570784"/>
            <a:ext cx="2043515" cy="369332"/>
          </a:xfrm>
          <a:prstGeom prst="rect">
            <a:avLst/>
          </a:prstGeom>
          <a:noFill/>
        </p:spPr>
        <p:txBody>
          <a:bodyPr wrap="square" rtlCol="0">
            <a:spAutoFit/>
          </a:bodyPr>
          <a:lstStyle/>
          <a:p>
            <a:r>
              <a:rPr lang="zh-CN" altLang="en-US" dirty="0" smtClean="0"/>
              <a:t>界面模板设计工具</a:t>
            </a:r>
            <a:endParaRPr lang="zh-CN" altLang="en-US" dirty="0"/>
          </a:p>
        </p:txBody>
      </p:sp>
      <p:pic>
        <p:nvPicPr>
          <p:cNvPr id="31" name="Picture 4" descr="D:\basic tool\QQ\文档\794460205\Image\XFA]N@570W_3WUP2V{1(YJ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4973" y="4365708"/>
            <a:ext cx="1488950" cy="1186507"/>
          </a:xfrm>
          <a:prstGeom prst="rect">
            <a:avLst/>
          </a:prstGeom>
          <a:noFill/>
          <a:extLst>
            <a:ext uri="{909E8E84-426E-40DD-AFC4-6F175D3DCCD1}">
              <a14:hiddenFill xmlns:a14="http://schemas.microsoft.com/office/drawing/2010/main">
                <a:solidFill>
                  <a:srgbClr val="FFFFFF"/>
                </a:solidFill>
              </a14:hiddenFill>
            </a:ext>
          </a:extLst>
        </p:spPr>
      </p:pic>
      <p:sp>
        <p:nvSpPr>
          <p:cNvPr id="32" name="右箭头 31"/>
          <p:cNvSpPr/>
          <p:nvPr/>
        </p:nvSpPr>
        <p:spPr bwMode="auto">
          <a:xfrm>
            <a:off x="1822788" y="4862463"/>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右箭头 32"/>
          <p:cNvSpPr/>
          <p:nvPr/>
        </p:nvSpPr>
        <p:spPr bwMode="auto">
          <a:xfrm>
            <a:off x="5913600" y="4736152"/>
            <a:ext cx="832628" cy="504056"/>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7" name="右箭头 36"/>
          <p:cNvSpPr/>
          <p:nvPr/>
        </p:nvSpPr>
        <p:spPr bwMode="auto">
          <a:xfrm>
            <a:off x="4384902" y="4813456"/>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9" name="Picture 10" descr="D:\毕设\pictrute\document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4216" y="4736152"/>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055182" y="5479603"/>
            <a:ext cx="1211392" cy="646331"/>
          </a:xfrm>
          <a:prstGeom prst="rect">
            <a:avLst/>
          </a:prstGeom>
          <a:noFill/>
        </p:spPr>
        <p:txBody>
          <a:bodyPr wrap="square" rtlCol="0">
            <a:spAutoFit/>
          </a:bodyPr>
          <a:lstStyle/>
          <a:p>
            <a:r>
              <a:rPr lang="zh-CN" altLang="en-US" dirty="0" smtClean="0"/>
              <a:t>生成页面配置文件</a:t>
            </a:r>
            <a:endParaRPr lang="zh-CN" altLang="en-US" dirty="0"/>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3262" y="1532943"/>
            <a:ext cx="5617659" cy="2440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24973" y="5628618"/>
            <a:ext cx="1584176" cy="369332"/>
          </a:xfrm>
          <a:prstGeom prst="rect">
            <a:avLst/>
          </a:prstGeom>
          <a:noFill/>
        </p:spPr>
        <p:txBody>
          <a:bodyPr wrap="square" rtlCol="0">
            <a:spAutoFit/>
          </a:bodyPr>
          <a:lstStyle/>
          <a:p>
            <a:r>
              <a:rPr lang="zh-CN" altLang="en-US" dirty="0" smtClean="0"/>
              <a:t>系统显示页面</a:t>
            </a:r>
            <a:endParaRPr lang="zh-CN" altLang="en-US" dirty="0"/>
          </a:p>
        </p:txBody>
      </p:sp>
    </p:spTree>
    <p:extLst>
      <p:ext uri="{BB962C8B-B14F-4D97-AF65-F5344CB8AC3E}">
        <p14:creationId xmlns:p14="http://schemas.microsoft.com/office/powerpoint/2010/main" val="767631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3</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0" name="Picture 9" descr="D:\basic tool\QQ\文档\794460205\Image\V80W4FCWR67A159ZC6(M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908" y="3707474"/>
            <a:ext cx="726763" cy="2997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D:\basic tool\QQ\文档\794460205\Image\]EYY03$7)IUL2_$DXFKX)Q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154" y="3779817"/>
            <a:ext cx="633244" cy="2428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8126" y="3733143"/>
            <a:ext cx="1430749" cy="46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321989" y="3779817"/>
            <a:ext cx="1735063" cy="369332"/>
          </a:xfrm>
          <a:prstGeom prst="rect">
            <a:avLst/>
          </a:prstGeom>
          <a:noFill/>
        </p:spPr>
        <p:txBody>
          <a:bodyPr wrap="square" rtlCol="0">
            <a:spAutoFit/>
          </a:bodyPr>
          <a:lstStyle/>
          <a:p>
            <a:r>
              <a:rPr lang="zh-CN" altLang="en-US" dirty="0" smtClean="0"/>
              <a:t>语言平台各异</a:t>
            </a:r>
            <a:endParaRPr lang="zh-CN" altLang="en-US" dirty="0"/>
          </a:p>
        </p:txBody>
      </p:sp>
      <p:pic>
        <p:nvPicPr>
          <p:cNvPr id="26" name="Picture 2" descr="D:\毕设\pictrute\安防.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0539" y="1844824"/>
            <a:ext cx="1750316" cy="15285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FGJ\AppData\Roaming\Tencent\Users\794460205\QQ\WinTemp\RichOle\CK)I2UB]C2PR4R`$AR`FCD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61859" y="1844823"/>
            <a:ext cx="2335624" cy="152854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2418622" y="1287372"/>
            <a:ext cx="1820455" cy="307777"/>
          </a:xfrm>
          <a:prstGeom prst="rect">
            <a:avLst/>
          </a:prstGeom>
          <a:noFill/>
        </p:spPr>
        <p:txBody>
          <a:bodyPr wrap="square" rtlCol="0">
            <a:spAutoFit/>
          </a:bodyPr>
          <a:lstStyle/>
          <a:p>
            <a:r>
              <a:rPr lang="zh-CN" altLang="en-US" sz="1400" dirty="0" smtClean="0"/>
              <a:t>人工神经网络</a:t>
            </a:r>
            <a:endParaRPr lang="zh-CN" altLang="en-US" sz="1400" dirty="0"/>
          </a:p>
        </p:txBody>
      </p:sp>
      <p:sp>
        <p:nvSpPr>
          <p:cNvPr id="29" name="TextBox 28"/>
          <p:cNvSpPr txBox="1"/>
          <p:nvPr/>
        </p:nvSpPr>
        <p:spPr>
          <a:xfrm>
            <a:off x="4816246" y="1330639"/>
            <a:ext cx="1584176" cy="307777"/>
          </a:xfrm>
          <a:prstGeom prst="rect">
            <a:avLst/>
          </a:prstGeom>
          <a:noFill/>
        </p:spPr>
        <p:txBody>
          <a:bodyPr wrap="square" rtlCol="0">
            <a:spAutoFit/>
          </a:bodyPr>
          <a:lstStyle>
            <a:defPPr>
              <a:defRPr lang="zh-CN"/>
            </a:defPPr>
            <a:lvl1pPr>
              <a:defRPr sz="1400"/>
            </a:lvl1pPr>
          </a:lstStyle>
          <a:p>
            <a:r>
              <a:rPr lang="zh-CN" altLang="en-US" dirty="0"/>
              <a:t>贝叶斯网络</a:t>
            </a:r>
          </a:p>
        </p:txBody>
      </p:sp>
      <p:sp>
        <p:nvSpPr>
          <p:cNvPr id="30" name="TextBox 29"/>
          <p:cNvSpPr txBox="1"/>
          <p:nvPr/>
        </p:nvSpPr>
        <p:spPr>
          <a:xfrm>
            <a:off x="7207336" y="1410483"/>
            <a:ext cx="1224136" cy="307777"/>
          </a:xfrm>
          <a:prstGeom prst="rect">
            <a:avLst/>
          </a:prstGeom>
          <a:noFill/>
        </p:spPr>
        <p:txBody>
          <a:bodyPr wrap="square" rtlCol="0">
            <a:spAutoFit/>
          </a:bodyPr>
          <a:lstStyle/>
          <a:p>
            <a:r>
              <a:rPr lang="zh-CN" altLang="en-US" sz="1400" dirty="0"/>
              <a:t>决策树</a:t>
            </a:r>
          </a:p>
        </p:txBody>
      </p:sp>
      <p:pic>
        <p:nvPicPr>
          <p:cNvPr id="31" name="Picture 5" descr="C:\Users\FGJ\AppData\Roaming\Tencent\Users\794460205\QQ\WinTemp\RichOle\%6}CWB4@(E(QA~N@2DX01X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7336" y="1844824"/>
            <a:ext cx="1421565" cy="191549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353721" y="1268760"/>
            <a:ext cx="1735063" cy="369332"/>
          </a:xfrm>
          <a:prstGeom prst="rect">
            <a:avLst/>
          </a:prstGeom>
          <a:noFill/>
        </p:spPr>
        <p:txBody>
          <a:bodyPr wrap="square" rtlCol="0">
            <a:spAutoFit/>
          </a:bodyPr>
          <a:lstStyle/>
          <a:p>
            <a:r>
              <a:rPr lang="zh-CN" altLang="en-US" dirty="0" smtClean="0"/>
              <a:t>推理方法多种</a:t>
            </a:r>
            <a:endParaRPr lang="zh-CN" altLang="en-US" dirty="0"/>
          </a:p>
        </p:txBody>
      </p:sp>
    </p:spTree>
    <p:extLst>
      <p:ext uri="{BB962C8B-B14F-4D97-AF65-F5344CB8AC3E}">
        <p14:creationId xmlns:p14="http://schemas.microsoft.com/office/powerpoint/2010/main" val="30941007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3</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4080234824"/>
              </p:ext>
            </p:extLst>
          </p:nvPr>
        </p:nvGraphicFramePr>
        <p:xfrm>
          <a:off x="776685" y="3068960"/>
          <a:ext cx="7215187" cy="3168650"/>
        </p:xfrm>
        <a:graphic>
          <a:graphicData uri="http://schemas.openxmlformats.org/presentationml/2006/ole">
            <mc:AlternateContent xmlns:mc="http://schemas.openxmlformats.org/markup-compatibility/2006">
              <mc:Choice xmlns:v="urn:schemas-microsoft-com:vml" Requires="v">
                <p:oleObj spid="_x0000_s8212" name="Visio" r:id="rId4" imgW="10671602" imgH="5671080" progId="Visio.Drawing.11">
                  <p:embed/>
                </p:oleObj>
              </mc:Choice>
              <mc:Fallback>
                <p:oleObj name="Visio" r:id="rId4" imgW="10671602" imgH="567108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685" y="3068960"/>
                        <a:ext cx="7215187"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1" descr="C:\Users\FGJ\AppData\Roaming\Tencent\Users\794460205\QQ\WinTemp\RichOle\V$5}{0S`L0N10G@_L{4KCH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8" y="1083606"/>
            <a:ext cx="2327055" cy="171465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419872" y="1340767"/>
            <a:ext cx="4572000" cy="1200329"/>
          </a:xfrm>
          <a:prstGeom prst="rect">
            <a:avLst/>
          </a:prstGeom>
        </p:spPr>
        <p:txBody>
          <a:bodyPr>
            <a:spAutoFit/>
          </a:bodyPr>
          <a:lstStyle/>
          <a:p>
            <a:r>
              <a:rPr lang="en-US" altLang="zh-CN" dirty="0" smtClean="0"/>
              <a:t>WebService</a:t>
            </a:r>
            <a:r>
              <a:rPr lang="zh-CN" altLang="en-US" dirty="0"/>
              <a:t>是一个</a:t>
            </a:r>
            <a:r>
              <a:rPr lang="en-US" altLang="zh-CN" dirty="0"/>
              <a:t>SOA</a:t>
            </a:r>
            <a:r>
              <a:rPr lang="zh-CN" altLang="en-US" dirty="0"/>
              <a:t>（面向服务的编程）的架构，它是不依赖于</a:t>
            </a:r>
            <a:r>
              <a:rPr lang="zh-CN" altLang="en-US" dirty="0" smtClean="0"/>
              <a:t>语言、平台</a:t>
            </a:r>
            <a:r>
              <a:rPr lang="zh-CN" altLang="en-US" dirty="0"/>
              <a:t>，可以</a:t>
            </a:r>
            <a:r>
              <a:rPr lang="zh-CN" altLang="en-US" dirty="0" smtClean="0"/>
              <a:t>实现通过</a:t>
            </a:r>
            <a:r>
              <a:rPr lang="en-US" altLang="zh-CN" dirty="0"/>
              <a:t>Internet</a:t>
            </a:r>
            <a:r>
              <a:rPr lang="zh-CN" altLang="en-US" dirty="0"/>
              <a:t>进行基于</a:t>
            </a:r>
            <a:r>
              <a:rPr lang="en-US" altLang="zh-CN" dirty="0"/>
              <a:t>Http</a:t>
            </a:r>
            <a:r>
              <a:rPr lang="zh-CN" altLang="en-US" dirty="0"/>
              <a:t>协议的网络应用间的交互</a:t>
            </a:r>
          </a:p>
        </p:txBody>
      </p:sp>
    </p:spTree>
    <p:extLst>
      <p:ext uri="{BB962C8B-B14F-4D97-AF65-F5344CB8AC3E}">
        <p14:creationId xmlns:p14="http://schemas.microsoft.com/office/powerpoint/2010/main" val="14790717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5" name="圆角矩形 57364"/>
          <p:cNvSpPr/>
          <p:nvPr/>
        </p:nvSpPr>
        <p:spPr bwMode="auto">
          <a:xfrm>
            <a:off x="827584" y="1310677"/>
            <a:ext cx="5400600" cy="5256584"/>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系统架构</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矩形 5"/>
          <p:cNvSpPr/>
          <p:nvPr/>
        </p:nvSpPr>
        <p:spPr bwMode="auto">
          <a:xfrm>
            <a:off x="1431589" y="1484784"/>
            <a:ext cx="4392488" cy="1296144"/>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矩形 11"/>
          <p:cNvSpPr/>
          <p:nvPr/>
        </p:nvSpPr>
        <p:spPr bwMode="auto">
          <a:xfrm>
            <a:off x="1431589" y="2996952"/>
            <a:ext cx="4392488" cy="1080120"/>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3" name="矩形 12"/>
          <p:cNvSpPr/>
          <p:nvPr/>
        </p:nvSpPr>
        <p:spPr bwMode="auto">
          <a:xfrm>
            <a:off x="1431589" y="4253606"/>
            <a:ext cx="4392488" cy="1407642"/>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9" name="TextBox 8"/>
          <p:cNvSpPr txBox="1"/>
          <p:nvPr/>
        </p:nvSpPr>
        <p:spPr>
          <a:xfrm>
            <a:off x="1539601" y="1515183"/>
            <a:ext cx="288032" cy="923330"/>
          </a:xfrm>
          <a:prstGeom prst="rect">
            <a:avLst/>
          </a:prstGeom>
          <a:noFill/>
        </p:spPr>
        <p:txBody>
          <a:bodyPr wrap="square" rtlCol="0">
            <a:spAutoFit/>
          </a:bodyPr>
          <a:lstStyle/>
          <a:p>
            <a:r>
              <a:rPr lang="zh-CN" altLang="en-US" dirty="0" smtClean="0"/>
              <a:t>视图层</a:t>
            </a:r>
            <a:endParaRPr lang="zh-CN" altLang="en-US" dirty="0"/>
          </a:p>
        </p:txBody>
      </p:sp>
      <p:sp>
        <p:nvSpPr>
          <p:cNvPr id="10" name="TextBox 9"/>
          <p:cNvSpPr txBox="1"/>
          <p:nvPr/>
        </p:nvSpPr>
        <p:spPr>
          <a:xfrm>
            <a:off x="1539601" y="3015640"/>
            <a:ext cx="288032" cy="923330"/>
          </a:xfrm>
          <a:prstGeom prst="rect">
            <a:avLst/>
          </a:prstGeom>
          <a:noFill/>
        </p:spPr>
        <p:txBody>
          <a:bodyPr wrap="square" rtlCol="0">
            <a:spAutoFit/>
          </a:bodyPr>
          <a:lstStyle/>
          <a:p>
            <a:r>
              <a:rPr lang="zh-CN" altLang="en-US" dirty="0" smtClean="0"/>
              <a:t>控制层</a:t>
            </a:r>
            <a:endParaRPr lang="zh-CN" altLang="en-US" dirty="0"/>
          </a:p>
        </p:txBody>
      </p:sp>
      <p:sp>
        <p:nvSpPr>
          <p:cNvPr id="14" name="TextBox 13"/>
          <p:cNvSpPr txBox="1"/>
          <p:nvPr/>
        </p:nvSpPr>
        <p:spPr>
          <a:xfrm>
            <a:off x="1477442" y="4407495"/>
            <a:ext cx="288032" cy="923330"/>
          </a:xfrm>
          <a:prstGeom prst="rect">
            <a:avLst/>
          </a:prstGeom>
          <a:noFill/>
        </p:spPr>
        <p:txBody>
          <a:bodyPr wrap="square" rtlCol="0">
            <a:spAutoFit/>
          </a:bodyPr>
          <a:lstStyle/>
          <a:p>
            <a:r>
              <a:rPr lang="zh-CN" altLang="en-US" dirty="0" smtClean="0"/>
              <a:t>模型层</a:t>
            </a:r>
            <a:endParaRPr lang="zh-CN" altLang="en-US" dirty="0"/>
          </a:p>
        </p:txBody>
      </p:sp>
      <p:sp>
        <p:nvSpPr>
          <p:cNvPr id="15" name="矩形 14"/>
          <p:cNvSpPr/>
          <p:nvPr/>
        </p:nvSpPr>
        <p:spPr bwMode="auto">
          <a:xfrm>
            <a:off x="2115665" y="1628799"/>
            <a:ext cx="2376264" cy="93610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流程图: 多文档 15"/>
          <p:cNvSpPr/>
          <p:nvPr/>
        </p:nvSpPr>
        <p:spPr bwMode="auto">
          <a:xfrm>
            <a:off x="2295685" y="1691468"/>
            <a:ext cx="720080" cy="786537"/>
          </a:xfrm>
          <a:prstGeom prst="flowChartMultidocumen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流程图: 可选过程 16"/>
          <p:cNvSpPr/>
          <p:nvPr/>
        </p:nvSpPr>
        <p:spPr bwMode="auto">
          <a:xfrm>
            <a:off x="3600497" y="1691468"/>
            <a:ext cx="711412" cy="519647"/>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19" name="直接箭头连接符 18"/>
          <p:cNvCxnSpPr/>
          <p:nvPr/>
        </p:nvCxnSpPr>
        <p:spPr bwMode="auto">
          <a:xfrm>
            <a:off x="3087773" y="1944429"/>
            <a:ext cx="512724" cy="29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矩形 21"/>
          <p:cNvSpPr/>
          <p:nvPr/>
        </p:nvSpPr>
        <p:spPr bwMode="auto">
          <a:xfrm>
            <a:off x="4586222" y="1628799"/>
            <a:ext cx="1010919" cy="9453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1" name="矩形 20"/>
          <p:cNvSpPr/>
          <p:nvPr/>
        </p:nvSpPr>
        <p:spPr bwMode="auto">
          <a:xfrm>
            <a:off x="1431589" y="5770006"/>
            <a:ext cx="4392488" cy="504056"/>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3" name="TextBox 22"/>
          <p:cNvSpPr txBox="1"/>
          <p:nvPr/>
        </p:nvSpPr>
        <p:spPr>
          <a:xfrm>
            <a:off x="1734415" y="5845121"/>
            <a:ext cx="3377417" cy="369332"/>
          </a:xfrm>
          <a:prstGeom prst="rect">
            <a:avLst/>
          </a:prstGeom>
          <a:noFill/>
        </p:spPr>
        <p:txBody>
          <a:bodyPr wrap="square" rtlCol="0">
            <a:spAutoFit/>
          </a:bodyPr>
          <a:lstStyle/>
          <a:p>
            <a:r>
              <a:rPr lang="zh-CN" altLang="en-US" dirty="0" smtClean="0"/>
              <a:t>基础架构 </a:t>
            </a:r>
            <a:r>
              <a:rPr lang="en-US" altLang="zh-CN" dirty="0" smtClean="0"/>
              <a:t>——ASP.NET MVC</a:t>
            </a:r>
            <a:endParaRPr lang="zh-CN" altLang="en-US" dirty="0"/>
          </a:p>
        </p:txBody>
      </p:sp>
      <p:sp>
        <p:nvSpPr>
          <p:cNvPr id="25" name="TextBox 24"/>
          <p:cNvSpPr txBox="1"/>
          <p:nvPr/>
        </p:nvSpPr>
        <p:spPr>
          <a:xfrm>
            <a:off x="3620141" y="1694183"/>
            <a:ext cx="819929" cy="523220"/>
          </a:xfrm>
          <a:prstGeom prst="rect">
            <a:avLst/>
          </a:prstGeom>
          <a:noFill/>
        </p:spPr>
        <p:txBody>
          <a:bodyPr wrap="square" rtlCol="0">
            <a:spAutoFit/>
          </a:bodyPr>
          <a:lstStyle/>
          <a:p>
            <a:r>
              <a:rPr lang="zh-CN" altLang="en-US" sz="1400" dirty="0" smtClean="0"/>
              <a:t>录入展示组件</a:t>
            </a:r>
            <a:endParaRPr lang="zh-CN" altLang="en-US" sz="1400" dirty="0"/>
          </a:p>
        </p:txBody>
      </p:sp>
      <p:sp>
        <p:nvSpPr>
          <p:cNvPr id="26" name="TextBox 25"/>
          <p:cNvSpPr txBox="1"/>
          <p:nvPr/>
        </p:nvSpPr>
        <p:spPr>
          <a:xfrm>
            <a:off x="2264808" y="1763524"/>
            <a:ext cx="648072" cy="738664"/>
          </a:xfrm>
          <a:prstGeom prst="rect">
            <a:avLst/>
          </a:prstGeom>
          <a:noFill/>
        </p:spPr>
        <p:txBody>
          <a:bodyPr wrap="square" rtlCol="0">
            <a:spAutoFit/>
          </a:bodyPr>
          <a:lstStyle/>
          <a:p>
            <a:r>
              <a:rPr lang="zh-CN" altLang="en-US" sz="1400" dirty="0" smtClean="0"/>
              <a:t>界面配置文件</a:t>
            </a:r>
            <a:endParaRPr lang="zh-CN" altLang="en-US" sz="1400" dirty="0"/>
          </a:p>
        </p:txBody>
      </p:sp>
      <p:sp>
        <p:nvSpPr>
          <p:cNvPr id="28" name="TextBox 27"/>
          <p:cNvSpPr txBox="1"/>
          <p:nvPr/>
        </p:nvSpPr>
        <p:spPr>
          <a:xfrm>
            <a:off x="4664004" y="1835241"/>
            <a:ext cx="855354" cy="523220"/>
          </a:xfrm>
          <a:prstGeom prst="rect">
            <a:avLst/>
          </a:prstGeom>
          <a:noFill/>
        </p:spPr>
        <p:txBody>
          <a:bodyPr wrap="square" rtlCol="0">
            <a:spAutoFit/>
          </a:bodyPr>
          <a:lstStyle/>
          <a:p>
            <a:r>
              <a:rPr lang="zh-CN" altLang="en-US" sz="1400" dirty="0" smtClean="0"/>
              <a:t>数据交互模块</a:t>
            </a:r>
            <a:endParaRPr lang="zh-CN" altLang="en-US" sz="1400" dirty="0"/>
          </a:p>
        </p:txBody>
      </p:sp>
      <p:sp>
        <p:nvSpPr>
          <p:cNvPr id="30" name="矩形 29"/>
          <p:cNvSpPr/>
          <p:nvPr/>
        </p:nvSpPr>
        <p:spPr bwMode="auto">
          <a:xfrm>
            <a:off x="2065251" y="3140966"/>
            <a:ext cx="3606067" cy="79800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7" name="TextBox 57346"/>
          <p:cNvSpPr txBox="1"/>
          <p:nvPr/>
        </p:nvSpPr>
        <p:spPr>
          <a:xfrm>
            <a:off x="999541" y="2636673"/>
            <a:ext cx="216024" cy="2585323"/>
          </a:xfrm>
          <a:prstGeom prst="rect">
            <a:avLst/>
          </a:prstGeom>
          <a:noFill/>
        </p:spPr>
        <p:txBody>
          <a:bodyPr wrap="square" rtlCol="0">
            <a:spAutoFit/>
          </a:bodyPr>
          <a:lstStyle/>
          <a:p>
            <a:r>
              <a:rPr lang="zh-CN" altLang="en-US" dirty="0" smtClean="0"/>
              <a:t>云</a:t>
            </a:r>
            <a:endParaRPr lang="en-US" altLang="zh-CN" dirty="0" smtClean="0"/>
          </a:p>
          <a:p>
            <a:endParaRPr lang="en-US" altLang="zh-CN" dirty="0" smtClean="0"/>
          </a:p>
          <a:p>
            <a:endParaRPr lang="en-US" altLang="zh-CN" dirty="0"/>
          </a:p>
          <a:p>
            <a:endParaRPr lang="en-US" altLang="zh-CN" dirty="0"/>
          </a:p>
          <a:p>
            <a:r>
              <a:rPr lang="zh-CN" altLang="en-US" dirty="0" smtClean="0"/>
              <a:t>平</a:t>
            </a:r>
            <a:endParaRPr lang="en-US" altLang="zh-CN" dirty="0" smtClean="0"/>
          </a:p>
          <a:p>
            <a:endParaRPr lang="en-US" altLang="zh-CN" dirty="0" smtClean="0"/>
          </a:p>
          <a:p>
            <a:endParaRPr lang="en-US" altLang="zh-CN" dirty="0" smtClean="0"/>
          </a:p>
          <a:p>
            <a:endParaRPr lang="en-US" altLang="zh-CN" dirty="0"/>
          </a:p>
          <a:p>
            <a:r>
              <a:rPr lang="zh-CN" altLang="en-US" dirty="0" smtClean="0"/>
              <a:t>台</a:t>
            </a:r>
            <a:endParaRPr lang="zh-CN" altLang="en-US" dirty="0"/>
          </a:p>
        </p:txBody>
      </p:sp>
      <p:sp>
        <p:nvSpPr>
          <p:cNvPr id="57351" name="矩形 57350"/>
          <p:cNvSpPr/>
          <p:nvPr/>
        </p:nvSpPr>
        <p:spPr bwMode="auto">
          <a:xfrm>
            <a:off x="2295685" y="3190538"/>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系统登录</a:t>
            </a:r>
          </a:p>
        </p:txBody>
      </p:sp>
      <p:sp>
        <p:nvSpPr>
          <p:cNvPr id="57352" name="矩形 57351"/>
          <p:cNvSpPr/>
          <p:nvPr/>
        </p:nvSpPr>
        <p:spPr bwMode="auto">
          <a:xfrm>
            <a:off x="3426593" y="3183625"/>
            <a:ext cx="1389372" cy="3081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新入病人信息</a:t>
            </a:r>
          </a:p>
        </p:txBody>
      </p:sp>
      <p:sp>
        <p:nvSpPr>
          <p:cNvPr id="41" name="矩形 40"/>
          <p:cNvSpPr/>
          <p:nvPr/>
        </p:nvSpPr>
        <p:spPr bwMode="auto">
          <a:xfrm>
            <a:off x="3843857" y="3537012"/>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问诊流程</a:t>
            </a:r>
          </a:p>
        </p:txBody>
      </p:sp>
      <p:sp>
        <p:nvSpPr>
          <p:cNvPr id="42" name="矩形 41"/>
          <p:cNvSpPr/>
          <p:nvPr/>
        </p:nvSpPr>
        <p:spPr bwMode="auto">
          <a:xfrm>
            <a:off x="2197552" y="3539967"/>
            <a:ext cx="1515761"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病人</a:t>
            </a:r>
            <a:r>
              <a:rPr lang="zh-CN" altLang="en-US" sz="1400" dirty="0">
                <a:latin typeface="Arial" charset="0"/>
                <a:ea typeface="宋体" charset="-122"/>
              </a:rPr>
              <a:t>信息</a:t>
            </a:r>
            <a:r>
              <a:rPr kumimoji="0" lang="zh-CN" altLang="en-US" sz="1400" i="0" u="none" strike="noStrike" cap="none" normalizeH="0" baseline="0" dirty="0" smtClean="0">
                <a:ln>
                  <a:noFill/>
                </a:ln>
                <a:solidFill>
                  <a:schemeClr val="tx1"/>
                </a:solidFill>
                <a:effectLst/>
                <a:latin typeface="Arial" charset="0"/>
                <a:ea typeface="宋体" charset="-122"/>
              </a:rPr>
              <a:t>查询</a:t>
            </a:r>
          </a:p>
        </p:txBody>
      </p:sp>
      <p:sp>
        <p:nvSpPr>
          <p:cNvPr id="43" name="矩形 42"/>
          <p:cNvSpPr/>
          <p:nvPr/>
        </p:nvSpPr>
        <p:spPr bwMode="auto">
          <a:xfrm>
            <a:off x="4890143" y="3220842"/>
            <a:ext cx="706998" cy="643163"/>
          </a:xfrm>
          <a:prstGeom prst="rect">
            <a:avLst/>
          </a:prstGeom>
          <a:solidFill>
            <a:schemeClr val="accent1"/>
          </a:solidFill>
          <a:ln w="9525" cap="flat" cmpd="sng" algn="ctr">
            <a:solidFill>
              <a:schemeClr val="bg2">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Arial" charset="0"/>
              <a:ea typeface="宋体" charset="-122"/>
            </a:endParaRPr>
          </a:p>
        </p:txBody>
      </p:sp>
      <p:sp>
        <p:nvSpPr>
          <p:cNvPr id="57353" name="TextBox 57352"/>
          <p:cNvSpPr txBox="1"/>
          <p:nvPr/>
        </p:nvSpPr>
        <p:spPr>
          <a:xfrm>
            <a:off x="4890143" y="3263411"/>
            <a:ext cx="864097" cy="523220"/>
          </a:xfrm>
          <a:prstGeom prst="rect">
            <a:avLst/>
          </a:prstGeom>
          <a:noFill/>
        </p:spPr>
        <p:txBody>
          <a:bodyPr wrap="square" rtlCol="0">
            <a:spAutoFit/>
          </a:bodyPr>
          <a:lstStyle/>
          <a:p>
            <a:r>
              <a:rPr lang="zh-CN" altLang="en-US" sz="1400" dirty="0" smtClean="0"/>
              <a:t>新业务逻辑</a:t>
            </a:r>
            <a:endParaRPr lang="zh-CN" altLang="en-US" sz="1400" dirty="0"/>
          </a:p>
        </p:txBody>
      </p:sp>
      <p:sp>
        <p:nvSpPr>
          <p:cNvPr id="57354" name="TextBox 57353"/>
          <p:cNvSpPr txBox="1"/>
          <p:nvPr/>
        </p:nvSpPr>
        <p:spPr>
          <a:xfrm>
            <a:off x="2623201" y="2262227"/>
            <a:ext cx="1489882" cy="307777"/>
          </a:xfrm>
          <a:prstGeom prst="rect">
            <a:avLst/>
          </a:prstGeom>
          <a:noFill/>
        </p:spPr>
        <p:txBody>
          <a:bodyPr wrap="square" rtlCol="0">
            <a:spAutoFit/>
          </a:bodyPr>
          <a:lstStyle/>
          <a:p>
            <a:r>
              <a:rPr lang="zh-CN" altLang="en-US" sz="1400" dirty="0" smtClean="0"/>
              <a:t>问诊流程页面</a:t>
            </a:r>
            <a:endParaRPr lang="zh-CN" altLang="en-US" sz="1400" dirty="0"/>
          </a:p>
        </p:txBody>
      </p:sp>
      <p:sp>
        <p:nvSpPr>
          <p:cNvPr id="57355" name="矩形 57354"/>
          <p:cNvSpPr/>
          <p:nvPr/>
        </p:nvSpPr>
        <p:spPr bwMode="auto">
          <a:xfrm>
            <a:off x="2065251" y="4638326"/>
            <a:ext cx="1648062"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Arial" charset="0"/>
              <a:ea typeface="宋体" charset="-122"/>
            </a:endParaRPr>
          </a:p>
        </p:txBody>
      </p:sp>
      <p:sp>
        <p:nvSpPr>
          <p:cNvPr id="57356" name="矩形 57355"/>
          <p:cNvSpPr/>
          <p:nvPr/>
        </p:nvSpPr>
        <p:spPr bwMode="auto">
          <a:xfrm>
            <a:off x="4030104" y="4638326"/>
            <a:ext cx="1641213"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dirty="0">
              <a:latin typeface="Arial" charset="0"/>
              <a:ea typeface="宋体" charset="-122"/>
            </a:endParaRPr>
          </a:p>
        </p:txBody>
      </p:sp>
      <p:sp>
        <p:nvSpPr>
          <p:cNvPr id="57357" name="流程图: 磁盘 57356"/>
          <p:cNvSpPr/>
          <p:nvPr/>
        </p:nvSpPr>
        <p:spPr bwMode="auto">
          <a:xfrm>
            <a:off x="2092298" y="46480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8" name="爆炸形 1 57357"/>
          <p:cNvSpPr/>
          <p:nvPr/>
        </p:nvSpPr>
        <p:spPr bwMode="auto">
          <a:xfrm>
            <a:off x="3016767" y="465397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50" name="直接箭头连接符 49"/>
          <p:cNvCxnSpPr/>
          <p:nvPr/>
        </p:nvCxnSpPr>
        <p:spPr bwMode="auto">
          <a:xfrm flipV="1">
            <a:off x="2604524" y="4827670"/>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2" name="爆炸形 1 51"/>
          <p:cNvSpPr/>
          <p:nvPr/>
        </p:nvSpPr>
        <p:spPr bwMode="auto">
          <a:xfrm>
            <a:off x="3101788" y="464671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1" name="矩形 57360"/>
          <p:cNvSpPr/>
          <p:nvPr/>
        </p:nvSpPr>
        <p:spPr bwMode="auto">
          <a:xfrm>
            <a:off x="4804521" y="4844661"/>
            <a:ext cx="792619" cy="54814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5" name="流程图: 磁盘 54"/>
          <p:cNvSpPr/>
          <p:nvPr/>
        </p:nvSpPr>
        <p:spPr bwMode="auto">
          <a:xfrm>
            <a:off x="4074417" y="4714011"/>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6" name="流程图: 磁盘 55"/>
          <p:cNvSpPr/>
          <p:nvPr/>
        </p:nvSpPr>
        <p:spPr bwMode="auto">
          <a:xfrm>
            <a:off x="4243827" y="4865250"/>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 name="流程图: 磁盘 56"/>
          <p:cNvSpPr/>
          <p:nvPr/>
        </p:nvSpPr>
        <p:spPr bwMode="auto">
          <a:xfrm>
            <a:off x="2244698" y="48004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2" name="TextBox 57361"/>
          <p:cNvSpPr txBox="1"/>
          <p:nvPr/>
        </p:nvSpPr>
        <p:spPr>
          <a:xfrm>
            <a:off x="2065773" y="5184575"/>
            <a:ext cx="773617" cy="307777"/>
          </a:xfrm>
          <a:prstGeom prst="rect">
            <a:avLst/>
          </a:prstGeom>
          <a:noFill/>
        </p:spPr>
        <p:txBody>
          <a:bodyPr wrap="square" rtlCol="0">
            <a:spAutoFit/>
          </a:bodyPr>
          <a:lstStyle/>
          <a:p>
            <a:r>
              <a:rPr lang="zh-CN" altLang="en-US" sz="1400" dirty="0" smtClean="0"/>
              <a:t>知识库</a:t>
            </a:r>
            <a:endParaRPr lang="zh-CN" altLang="en-US" sz="1400" dirty="0"/>
          </a:p>
        </p:txBody>
      </p:sp>
      <p:sp>
        <p:nvSpPr>
          <p:cNvPr id="57363" name="TextBox 57362"/>
          <p:cNvSpPr txBox="1"/>
          <p:nvPr/>
        </p:nvSpPr>
        <p:spPr>
          <a:xfrm>
            <a:off x="2779961" y="5159747"/>
            <a:ext cx="1047671" cy="307777"/>
          </a:xfrm>
          <a:prstGeom prst="rect">
            <a:avLst/>
          </a:prstGeom>
          <a:noFill/>
        </p:spPr>
        <p:txBody>
          <a:bodyPr wrap="square" rtlCol="0">
            <a:spAutoFit/>
          </a:bodyPr>
          <a:lstStyle/>
          <a:p>
            <a:r>
              <a:rPr lang="zh-CN" altLang="en-US" sz="1400" dirty="0" smtClean="0"/>
              <a:t>推理引擎</a:t>
            </a:r>
            <a:endParaRPr lang="zh-CN" altLang="en-US" sz="1400" dirty="0"/>
          </a:p>
        </p:txBody>
      </p:sp>
      <p:sp>
        <p:nvSpPr>
          <p:cNvPr id="57364" name="TextBox 57363"/>
          <p:cNvSpPr txBox="1"/>
          <p:nvPr/>
        </p:nvSpPr>
        <p:spPr>
          <a:xfrm>
            <a:off x="4742748" y="4878920"/>
            <a:ext cx="1095455" cy="523220"/>
          </a:xfrm>
          <a:prstGeom prst="rect">
            <a:avLst/>
          </a:prstGeom>
          <a:noFill/>
        </p:spPr>
        <p:txBody>
          <a:bodyPr wrap="square" rtlCol="0">
            <a:spAutoFit/>
          </a:bodyPr>
          <a:lstStyle/>
          <a:p>
            <a:r>
              <a:rPr lang="en-US" altLang="zh-CN" sz="1400" dirty="0" err="1" smtClean="0"/>
              <a:t>MongoDB</a:t>
            </a:r>
            <a:r>
              <a:rPr lang="en-US" altLang="zh-CN" sz="1400" dirty="0" smtClean="0"/>
              <a:t> </a:t>
            </a:r>
            <a:r>
              <a:rPr lang="zh-CN" altLang="en-US" sz="1400" dirty="0" smtClean="0"/>
              <a:t>存储方案</a:t>
            </a:r>
            <a:endParaRPr lang="zh-CN" altLang="en-US" sz="1400" dirty="0"/>
          </a:p>
        </p:txBody>
      </p:sp>
      <p:sp>
        <p:nvSpPr>
          <p:cNvPr id="61" name="TextBox 60"/>
          <p:cNvSpPr txBox="1"/>
          <p:nvPr/>
        </p:nvSpPr>
        <p:spPr>
          <a:xfrm>
            <a:off x="4030905" y="5212117"/>
            <a:ext cx="773617" cy="307777"/>
          </a:xfrm>
          <a:prstGeom prst="rect">
            <a:avLst/>
          </a:prstGeom>
          <a:noFill/>
        </p:spPr>
        <p:txBody>
          <a:bodyPr wrap="square" rtlCol="0">
            <a:spAutoFit/>
          </a:bodyPr>
          <a:lstStyle/>
          <a:p>
            <a:r>
              <a:rPr lang="zh-CN" altLang="en-US" sz="1400" dirty="0"/>
              <a:t>数据</a:t>
            </a:r>
            <a:r>
              <a:rPr lang="zh-CN" altLang="en-US" sz="1400" dirty="0" smtClean="0"/>
              <a:t>库</a:t>
            </a:r>
            <a:endParaRPr lang="zh-CN" altLang="en-US" sz="1400" dirty="0"/>
          </a:p>
        </p:txBody>
      </p:sp>
      <p:sp>
        <p:nvSpPr>
          <p:cNvPr id="57366" name="矩形 57365"/>
          <p:cNvSpPr/>
          <p:nvPr/>
        </p:nvSpPr>
        <p:spPr bwMode="auto">
          <a:xfrm>
            <a:off x="2321377" y="4245782"/>
            <a:ext cx="1127438" cy="40036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4" name="TextBox 63"/>
          <p:cNvSpPr txBox="1"/>
          <p:nvPr/>
        </p:nvSpPr>
        <p:spPr>
          <a:xfrm>
            <a:off x="2275869" y="4253606"/>
            <a:ext cx="1396834" cy="307777"/>
          </a:xfrm>
          <a:prstGeom prst="rect">
            <a:avLst/>
          </a:prstGeom>
          <a:noFill/>
        </p:spPr>
        <p:txBody>
          <a:bodyPr wrap="square" rtlCol="0">
            <a:spAutoFit/>
          </a:bodyPr>
          <a:lstStyle/>
          <a:p>
            <a:r>
              <a:rPr lang="zh-CN" altLang="en-US" sz="1400" dirty="0" smtClean="0"/>
              <a:t>推理引擎接口</a:t>
            </a:r>
            <a:endParaRPr lang="zh-CN" altLang="en-US" sz="1400" dirty="0"/>
          </a:p>
        </p:txBody>
      </p:sp>
      <p:cxnSp>
        <p:nvCxnSpPr>
          <p:cNvPr id="65" name="直接箭头连接符 64"/>
          <p:cNvCxnSpPr/>
          <p:nvPr/>
        </p:nvCxnSpPr>
        <p:spPr bwMode="auto">
          <a:xfrm flipV="1">
            <a:off x="4532284" y="5099019"/>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7367" name="矩形 57366"/>
          <p:cNvSpPr/>
          <p:nvPr/>
        </p:nvSpPr>
        <p:spPr bwMode="auto">
          <a:xfrm>
            <a:off x="4311909" y="4253606"/>
            <a:ext cx="1207449" cy="3847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8" name="TextBox 57367"/>
          <p:cNvSpPr txBox="1"/>
          <p:nvPr/>
        </p:nvSpPr>
        <p:spPr>
          <a:xfrm>
            <a:off x="4311909" y="4253606"/>
            <a:ext cx="1285231" cy="307777"/>
          </a:xfrm>
          <a:prstGeom prst="rect">
            <a:avLst/>
          </a:prstGeom>
          <a:noFill/>
        </p:spPr>
        <p:txBody>
          <a:bodyPr wrap="square" rtlCol="0">
            <a:spAutoFit/>
          </a:bodyPr>
          <a:lstStyle/>
          <a:p>
            <a:r>
              <a:rPr lang="zh-CN" altLang="en-US" sz="1400" dirty="0" smtClean="0"/>
              <a:t>数据访问接口</a:t>
            </a:r>
            <a:endParaRPr lang="zh-CN" altLang="en-US" sz="1400" dirty="0"/>
          </a:p>
        </p:txBody>
      </p:sp>
      <p:sp>
        <p:nvSpPr>
          <p:cNvPr id="2" name="TextBox 1"/>
          <p:cNvSpPr txBox="1"/>
          <p:nvPr/>
        </p:nvSpPr>
        <p:spPr>
          <a:xfrm>
            <a:off x="6317115" y="1842790"/>
            <a:ext cx="2753887" cy="4247317"/>
          </a:xfrm>
          <a:prstGeom prst="rect">
            <a:avLst/>
          </a:prstGeom>
          <a:noFill/>
        </p:spPr>
        <p:txBody>
          <a:bodyPr wrap="square" rtlCol="0">
            <a:spAutoFit/>
          </a:bodyPr>
          <a:lstStyle/>
          <a:p>
            <a:pPr marL="285750" indent="-285750">
              <a:buFont typeface="Wingdings" pitchFamily="2" charset="2"/>
              <a:buChar char="Ø"/>
            </a:pPr>
            <a:r>
              <a:rPr lang="zh-CN" altLang="en-US" dirty="0" smtClean="0"/>
              <a:t>云计算</a:t>
            </a:r>
            <a:endParaRPr lang="en-US" altLang="zh-CN" dirty="0"/>
          </a:p>
          <a:p>
            <a:pPr marL="342900" indent="-342900">
              <a:buAutoNum type="arabicPeriod"/>
            </a:pPr>
            <a:r>
              <a:rPr lang="zh-CN" altLang="en-US" dirty="0" smtClean="0"/>
              <a:t>按需获取资源，实现系统资源的最大化利用</a:t>
            </a:r>
            <a:endParaRPr lang="en-US" altLang="zh-CN" dirty="0" smtClean="0"/>
          </a:p>
          <a:p>
            <a:pPr marL="342900" indent="-342900">
              <a:buAutoNum type="arabicPeriod"/>
            </a:pPr>
            <a:r>
              <a:rPr lang="zh-CN" altLang="en-US" dirty="0" smtClean="0"/>
              <a:t>数据存储集中远程托 管，利于数据共享</a:t>
            </a:r>
            <a:endParaRPr lang="en-US" altLang="zh-CN" dirty="0" smtClean="0"/>
          </a:p>
          <a:p>
            <a:endParaRPr lang="en-US" altLang="zh-CN" dirty="0"/>
          </a:p>
          <a:p>
            <a:pPr marL="285750" indent="-285750">
              <a:buFont typeface="Wingdings" pitchFamily="2" charset="2"/>
              <a:buChar char="Ø"/>
            </a:pPr>
            <a:r>
              <a:rPr lang="en-US" altLang="zh-CN" dirty="0" smtClean="0"/>
              <a:t>MVC</a:t>
            </a:r>
            <a:r>
              <a:rPr lang="zh-CN" altLang="en-US" dirty="0" smtClean="0"/>
              <a:t>模式</a:t>
            </a:r>
            <a:endParaRPr lang="en-US" altLang="zh-CN" dirty="0" smtClean="0"/>
          </a:p>
          <a:p>
            <a:pPr marL="342900" indent="-342900">
              <a:buAutoNum type="arabicPeriod"/>
            </a:pPr>
            <a:r>
              <a:rPr lang="zh-CN" altLang="en-US" dirty="0" smtClean="0"/>
              <a:t>同</a:t>
            </a:r>
            <a:r>
              <a:rPr lang="zh-CN" altLang="en-US" dirty="0"/>
              <a:t>一个模型可以被不同的视图重用，代码的可重用性得到</a:t>
            </a:r>
            <a:r>
              <a:rPr lang="zh-CN" altLang="en-US" dirty="0" smtClean="0"/>
              <a:t>提高</a:t>
            </a:r>
            <a:endParaRPr lang="en-US" altLang="zh-CN" dirty="0" smtClean="0"/>
          </a:p>
          <a:p>
            <a:pPr marL="342900" indent="-342900">
              <a:buAutoNum type="arabicPeriod"/>
            </a:pPr>
            <a:r>
              <a:rPr lang="en-US" altLang="zh-CN" dirty="0"/>
              <a:t>MVC</a:t>
            </a:r>
            <a:r>
              <a:rPr lang="zh-CN" altLang="en-US" dirty="0"/>
              <a:t>模式的三个模块各自独立，易于维护和扩展</a:t>
            </a:r>
            <a:endParaRPr lang="en-US" altLang="zh-CN" dirty="0"/>
          </a:p>
          <a:p>
            <a:endParaRPr lang="zh-CN" altLang="en-US" dirty="0"/>
          </a:p>
        </p:txBody>
      </p:sp>
    </p:spTree>
    <p:extLst>
      <p:ext uri="{BB962C8B-B14F-4D97-AF65-F5344CB8AC3E}">
        <p14:creationId xmlns:p14="http://schemas.microsoft.com/office/powerpoint/2010/main" val="34231481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19</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视图层：数据录入展示组件</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843" y="3739670"/>
            <a:ext cx="3082677" cy="245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descr="C:\Users\FGJ\AppData\Roaming\Tencent\Users\794460205\QQ\WinTemp\RichOle\_[C3_3FRDKSI9F}A@HD(EV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5575" y="4437110"/>
            <a:ext cx="2252850" cy="1383933"/>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5575" y="4437110"/>
            <a:ext cx="2242822" cy="1383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02949" y="3739670"/>
            <a:ext cx="2520280" cy="369332"/>
          </a:xfrm>
          <a:prstGeom prst="rect">
            <a:avLst/>
          </a:prstGeom>
          <a:noFill/>
        </p:spPr>
        <p:txBody>
          <a:bodyPr wrap="square" rtlCol="0">
            <a:spAutoFit/>
          </a:bodyPr>
          <a:lstStyle/>
          <a:p>
            <a:r>
              <a:rPr lang="zh-CN" altLang="en-US" dirty="0" smtClean="0"/>
              <a:t>基本信息录入界面</a:t>
            </a:r>
            <a:endParaRPr lang="zh-CN" altLang="en-US" dirty="0"/>
          </a:p>
        </p:txBody>
      </p:sp>
      <p:sp>
        <p:nvSpPr>
          <p:cNvPr id="4" name="TextBox 3"/>
          <p:cNvSpPr txBox="1"/>
          <p:nvPr/>
        </p:nvSpPr>
        <p:spPr>
          <a:xfrm>
            <a:off x="4067944" y="6191610"/>
            <a:ext cx="1786411" cy="369332"/>
          </a:xfrm>
          <a:prstGeom prst="rect">
            <a:avLst/>
          </a:prstGeom>
          <a:noFill/>
        </p:spPr>
        <p:txBody>
          <a:bodyPr wrap="square" rtlCol="0">
            <a:spAutoFit/>
          </a:bodyPr>
          <a:lstStyle/>
          <a:p>
            <a:r>
              <a:rPr lang="zh-CN" altLang="en-US" dirty="0" smtClean="0"/>
              <a:t>问诊界面</a:t>
            </a:r>
            <a:endParaRPr lang="zh-CN" altLang="en-US" dirty="0"/>
          </a:p>
        </p:txBody>
      </p:sp>
      <p:sp>
        <p:nvSpPr>
          <p:cNvPr id="5" name="TextBox 4"/>
          <p:cNvSpPr txBox="1"/>
          <p:nvPr/>
        </p:nvSpPr>
        <p:spPr>
          <a:xfrm>
            <a:off x="1403648" y="3491116"/>
            <a:ext cx="1584176" cy="369332"/>
          </a:xfrm>
          <a:prstGeom prst="rect">
            <a:avLst/>
          </a:prstGeom>
          <a:noFill/>
        </p:spPr>
        <p:txBody>
          <a:bodyPr wrap="square" rtlCol="0">
            <a:spAutoFit/>
          </a:bodyPr>
          <a:lstStyle/>
          <a:p>
            <a:r>
              <a:rPr lang="zh-CN" altLang="en-US" dirty="0" smtClean="0"/>
              <a:t>系统登录界面</a:t>
            </a:r>
            <a:endParaRPr lang="zh-CN" altLang="en-US" dirty="0"/>
          </a:p>
        </p:txBody>
      </p:sp>
      <p:pic>
        <p:nvPicPr>
          <p:cNvPr id="16" name="officeArt object"/>
          <p:cNvPicPr/>
          <p:nvPr/>
        </p:nvPicPr>
        <p:blipFill rotWithShape="1">
          <a:blip r:embed="rId5">
            <a:extLst/>
          </a:blip>
          <a:srcRect/>
          <a:stretch>
            <a:fillRect/>
          </a:stretch>
        </p:blipFill>
        <p:spPr>
          <a:xfrm>
            <a:off x="683568" y="1291254"/>
            <a:ext cx="3145790" cy="2292350"/>
          </a:xfrm>
          <a:prstGeom prst="rect">
            <a:avLst/>
          </a:prstGeom>
          <a:noFill/>
          <a:ln>
            <a:noFill/>
          </a:ln>
          <a:effectLst/>
          <a:extLst/>
        </p:spPr>
      </p:pic>
      <p:pic>
        <p:nvPicPr>
          <p:cNvPr id="17" name="officeArt object"/>
          <p:cNvPicPr/>
          <p:nvPr/>
        </p:nvPicPr>
        <p:blipFill rotWithShape="1">
          <a:blip r:embed="rId6">
            <a:extLst/>
          </a:blip>
          <a:srcRect/>
          <a:stretch>
            <a:fillRect/>
          </a:stretch>
        </p:blipFill>
        <p:spPr>
          <a:xfrm>
            <a:off x="5292080" y="1282046"/>
            <a:ext cx="3176270" cy="2310765"/>
          </a:xfrm>
          <a:prstGeom prst="rect">
            <a:avLst/>
          </a:prstGeom>
          <a:noFill/>
          <a:ln>
            <a:noFill/>
          </a:ln>
          <a:effectLst/>
          <a:extLst/>
        </p:spPr>
      </p:pic>
    </p:spTree>
    <p:extLst>
      <p:ext uri="{BB962C8B-B14F-4D97-AF65-F5344CB8AC3E}">
        <p14:creationId xmlns:p14="http://schemas.microsoft.com/office/powerpoint/2010/main" val="31391734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3498850" y="1866999"/>
            <a:ext cx="4883150" cy="428625"/>
          </a:xfrm>
          <a:prstGeom prst="rect">
            <a:avLst/>
          </a:prstGeom>
          <a:solidFill>
            <a:schemeClr val="accent1">
              <a:lumMod val="9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面向社区的疾病诊断决策支持系统设计与开发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18436" name="Group 4"/>
          <p:cNvGrpSpPr>
            <a:grpSpLocks/>
          </p:cNvGrpSpPr>
          <p:nvPr/>
        </p:nvGrpSpPr>
        <p:grpSpPr bwMode="auto">
          <a:xfrm>
            <a:off x="3176588" y="4103786"/>
            <a:ext cx="5205412" cy="571500"/>
            <a:chOff x="3176558" y="3957654"/>
            <a:chExt cx="5205442" cy="571504"/>
          </a:xfrm>
        </p:grpSpPr>
        <p:sp>
          <p:nvSpPr>
            <p:cNvPr id="33" name="矩形 32"/>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70"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32" name="菱形 31"/>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18437" name="Group 2"/>
          <p:cNvGrpSpPr>
            <a:grpSpLocks/>
          </p:cNvGrpSpPr>
          <p:nvPr/>
        </p:nvGrpSpPr>
        <p:grpSpPr bwMode="auto">
          <a:xfrm>
            <a:off x="3176588" y="2565499"/>
            <a:ext cx="5205412" cy="571500"/>
            <a:chOff x="3176558" y="2386018"/>
            <a:chExt cx="5205442" cy="571504"/>
          </a:xfrm>
        </p:grpSpPr>
        <p:sp>
          <p:nvSpPr>
            <p:cNvPr id="20" name="矩形 19"/>
            <p:cNvSpPr/>
            <p:nvPr/>
          </p:nvSpPr>
          <p:spPr bwMode="auto">
            <a:xfrm>
              <a:off x="3498822" y="2457455"/>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21" name="菱形 20"/>
            <p:cNvSpPr/>
            <p:nvPr/>
          </p:nvSpPr>
          <p:spPr bwMode="auto">
            <a:xfrm>
              <a:off x="3176558" y="2386018"/>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18468" name="TextBox 36"/>
            <p:cNvSpPr txBox="1">
              <a:spLocks noChangeArrowheads="1"/>
            </p:cNvSpPr>
            <p:nvPr/>
          </p:nvSpPr>
          <p:spPr bwMode="auto">
            <a:xfrm>
              <a:off x="3733800" y="2487657"/>
              <a:ext cx="43665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关键技术与系统框架</a:t>
              </a:r>
              <a:endParaRPr kumimoji="1" lang="en-US" altLang="zh-CN" b="1" dirty="0">
                <a:solidFill>
                  <a:srgbClr val="000000"/>
                </a:solidFill>
                <a:latin typeface="黑体" pitchFamily="49" charset="-122"/>
                <a:ea typeface="黑体" pitchFamily="49" charset="-122"/>
              </a:endParaRPr>
            </a:p>
          </p:txBody>
        </p:sp>
      </p:grpSp>
      <p:grpSp>
        <p:nvGrpSpPr>
          <p:cNvPr id="18438" name="Group 3"/>
          <p:cNvGrpSpPr>
            <a:grpSpLocks/>
          </p:cNvGrpSpPr>
          <p:nvPr/>
        </p:nvGrpSpPr>
        <p:grpSpPr bwMode="auto">
          <a:xfrm>
            <a:off x="3176588" y="3335435"/>
            <a:ext cx="5281612" cy="571500"/>
            <a:chOff x="3176558" y="3171836"/>
            <a:chExt cx="5281642" cy="571504"/>
          </a:xfrm>
        </p:grpSpPr>
        <p:sp>
          <p:nvSpPr>
            <p:cNvPr id="30" name="矩形 29"/>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26" name="菱形 25"/>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18463"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a:t>
            </a:fld>
            <a:endParaRPr lang="en-US" altLang="zh-CN" smtClean="0">
              <a:solidFill>
                <a:srgbClr val="000000"/>
              </a:solidFill>
              <a:latin typeface="Arial" charset="0"/>
            </a:endParaRPr>
          </a:p>
        </p:txBody>
      </p:sp>
      <p:sp>
        <p:nvSpPr>
          <p:cNvPr id="1844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18444" name="Group 5"/>
          <p:cNvGrpSpPr>
            <a:grpSpLocks/>
          </p:cNvGrpSpPr>
          <p:nvPr/>
        </p:nvGrpSpPr>
        <p:grpSpPr bwMode="auto">
          <a:xfrm>
            <a:off x="3176588" y="4873724"/>
            <a:ext cx="5205412" cy="571500"/>
            <a:chOff x="3176558" y="4724400"/>
            <a:chExt cx="5205442" cy="571504"/>
          </a:xfrm>
        </p:grpSpPr>
        <p:sp>
          <p:nvSpPr>
            <p:cNvPr id="22"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55"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24"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35" name="菱形 34"/>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72669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20</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控制层</a:t>
            </a:r>
            <a:r>
              <a:rPr lang="en-US" altLang="zh-CN" sz="2800" b="1" dirty="0">
                <a:solidFill>
                  <a:srgbClr val="FFFFFF"/>
                </a:solidFill>
                <a:latin typeface="Times New Roman" pitchFamily="18" charset="0"/>
                <a:ea typeface="黑体" pitchFamily="49" charset="-122"/>
                <a:cs typeface="Times New Roman" pitchFamily="18" charset="0"/>
              </a:rPr>
              <a:t> </a:t>
            </a:r>
            <a:r>
              <a:rPr lang="zh-CN" altLang="en-US" sz="2800" b="1" dirty="0" smtClean="0">
                <a:solidFill>
                  <a:srgbClr val="FFFFFF"/>
                </a:solidFill>
                <a:latin typeface="Times New Roman" pitchFamily="18" charset="0"/>
                <a:ea typeface="黑体" pitchFamily="49" charset="-122"/>
                <a:cs typeface="Times New Roman" pitchFamily="18" charset="0"/>
              </a:rPr>
              <a:t>：系统问诊部分流程图</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99" y="2058830"/>
            <a:ext cx="475252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94512" y="2291498"/>
            <a:ext cx="2592288" cy="646331"/>
          </a:xfrm>
          <a:prstGeom prst="rect">
            <a:avLst/>
          </a:prstGeom>
          <a:noFill/>
        </p:spPr>
        <p:txBody>
          <a:bodyPr wrap="square" rtlCol="0">
            <a:spAutoFit/>
          </a:bodyPr>
          <a:lstStyle/>
          <a:p>
            <a:pPr marL="285750" indent="-285750">
              <a:buFont typeface="Wingdings" pitchFamily="2" charset="2"/>
              <a:buChar char="Ø"/>
            </a:pPr>
            <a:r>
              <a:rPr lang="zh-CN" altLang="en-US" dirty="0" smtClean="0"/>
              <a:t>医生录入病人基本信息（病人首次就诊）</a:t>
            </a:r>
            <a:endParaRPr lang="en-US" altLang="zh-CN" dirty="0" smtClean="0"/>
          </a:p>
        </p:txBody>
      </p:sp>
      <p:sp>
        <p:nvSpPr>
          <p:cNvPr id="8" name="TextBox 7"/>
          <p:cNvSpPr txBox="1"/>
          <p:nvPr/>
        </p:nvSpPr>
        <p:spPr>
          <a:xfrm>
            <a:off x="6088742" y="3140968"/>
            <a:ext cx="2592288" cy="1200329"/>
          </a:xfrm>
          <a:prstGeom prst="rect">
            <a:avLst/>
          </a:prstGeom>
          <a:noFill/>
        </p:spPr>
        <p:txBody>
          <a:bodyPr wrap="square" rtlCol="0">
            <a:spAutoFit/>
          </a:bodyPr>
          <a:lstStyle/>
          <a:p>
            <a:pPr marL="285750" indent="-285750">
              <a:buFont typeface="Wingdings" pitchFamily="2" charset="2"/>
              <a:buChar char="Ø"/>
            </a:pPr>
            <a:r>
              <a:rPr lang="zh-CN" altLang="en-US" dirty="0" smtClean="0"/>
              <a:t>开始问诊，疾病相关信息收集完毕后，医生使用诊断决策支持功能</a:t>
            </a:r>
            <a:endParaRPr lang="en-US" altLang="zh-CN" dirty="0" smtClean="0"/>
          </a:p>
        </p:txBody>
      </p:sp>
      <p:sp>
        <p:nvSpPr>
          <p:cNvPr id="9" name="TextBox 8"/>
          <p:cNvSpPr txBox="1"/>
          <p:nvPr/>
        </p:nvSpPr>
        <p:spPr>
          <a:xfrm>
            <a:off x="6094512" y="4589222"/>
            <a:ext cx="2592288" cy="923330"/>
          </a:xfrm>
          <a:prstGeom prst="rect">
            <a:avLst/>
          </a:prstGeom>
          <a:noFill/>
        </p:spPr>
        <p:txBody>
          <a:bodyPr wrap="square" rtlCol="0">
            <a:spAutoFit/>
          </a:bodyPr>
          <a:lstStyle/>
          <a:p>
            <a:pPr marL="285750" indent="-285750">
              <a:buFont typeface="Wingdings" pitchFamily="2" charset="2"/>
              <a:buChar char="Ø"/>
            </a:pPr>
            <a:r>
              <a:rPr lang="zh-CN" altLang="en-US" dirty="0" smtClean="0"/>
              <a:t>医生得出最终诊断结论后，将本次就诊记录保存</a:t>
            </a:r>
            <a:endParaRPr lang="en-US" altLang="zh-CN" dirty="0" smtClean="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676236"/>
            <a:ext cx="5933563" cy="458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bwMode="auto">
          <a:xfrm>
            <a:off x="251520" y="5661248"/>
            <a:ext cx="6480720" cy="9361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9417907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模型层：数据操作</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灯片编号占位符 1"/>
          <p:cNvSpPr txBox="1">
            <a:spLocks/>
          </p:cNvSpPr>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r" defTabSz="914400" rtl="0" eaLnBrk="0" fontAlgn="auto" latinLnBrk="0" hangingPunct="0">
              <a:spcBef>
                <a:spcPts val="0"/>
              </a:spcBef>
              <a:spcAft>
                <a:spcPts val="0"/>
              </a:spcAft>
              <a:defRPr sz="1400" b="0" kern="1200">
                <a:solidFill>
                  <a:schemeClr val="tx1"/>
                </a:solidFill>
                <a:latin typeface="Calibri" pitchFamily="34" charset="0"/>
                <a:ea typeface="宋体" charset="-122"/>
                <a:cs typeface="+mn-cs"/>
              </a:defRPr>
            </a:lvl1pPr>
            <a:lvl2pPr marL="742950" indent="-285750" algn="l" defTabSz="914400" rtl="0" eaLnBrk="0" latinLnBrk="0" hangingPunct="0">
              <a:defRPr sz="1800" kern="1200">
                <a:solidFill>
                  <a:schemeClr val="tx1"/>
                </a:solidFill>
                <a:latin typeface="Calibri" pitchFamily="34" charset="0"/>
                <a:ea typeface="宋体" charset="-122"/>
                <a:cs typeface="+mn-cs"/>
              </a:defRPr>
            </a:lvl2pPr>
            <a:lvl3pPr marL="1143000" indent="-228600" algn="l" defTabSz="914400" rtl="0" eaLnBrk="0" latinLnBrk="0" hangingPunct="0">
              <a:defRPr sz="1800" kern="1200">
                <a:solidFill>
                  <a:schemeClr val="tx1"/>
                </a:solidFill>
                <a:latin typeface="Calibri" pitchFamily="34" charset="0"/>
                <a:ea typeface="宋体" charset="-122"/>
                <a:cs typeface="+mn-cs"/>
              </a:defRPr>
            </a:lvl3pPr>
            <a:lvl4pPr marL="1600200" indent="-228600" algn="l" defTabSz="914400" rtl="0" eaLnBrk="0" latinLnBrk="0" hangingPunct="0">
              <a:defRPr sz="1800" kern="1200">
                <a:solidFill>
                  <a:schemeClr val="tx1"/>
                </a:solidFill>
                <a:latin typeface="Calibri" pitchFamily="34" charset="0"/>
                <a:ea typeface="宋体" charset="-122"/>
                <a:cs typeface="+mn-cs"/>
              </a:defRPr>
            </a:lvl4pPr>
            <a:lvl5pPr marL="2057400" indent="-228600" algn="l" defTabSz="914400" rtl="0" eaLnBrk="0" latinLnBrk="0" hangingPunct="0">
              <a:defRPr sz="1800" kern="1200">
                <a:solidFill>
                  <a:schemeClr val="tx1"/>
                </a:solidFill>
                <a:latin typeface="Calibri" pitchFamily="34" charset="0"/>
                <a:ea typeface="宋体"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dirty="0" smtClean="0">
              <a:solidFill>
                <a:srgbClr val="000000"/>
              </a:solidFill>
              <a:latin typeface="Arial"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58247110"/>
              </p:ext>
            </p:extLst>
          </p:nvPr>
        </p:nvGraphicFramePr>
        <p:xfrm>
          <a:off x="4713920" y="1268760"/>
          <a:ext cx="3678560" cy="4821728"/>
        </p:xfrm>
        <a:graphic>
          <a:graphicData uri="http://schemas.openxmlformats.org/drawingml/2006/table">
            <a:tbl>
              <a:tblPr firstRow="1" bandRow="1">
                <a:tableStyleId>{5C22544A-7EE6-4342-B048-85BDC9FD1C3A}</a:tableStyleId>
              </a:tblPr>
              <a:tblGrid>
                <a:gridCol w="1296144"/>
                <a:gridCol w="2382416"/>
              </a:tblGrid>
              <a:tr h="344128">
                <a:tc>
                  <a:txBody>
                    <a:bodyPr/>
                    <a:lstStyle/>
                    <a:p>
                      <a:r>
                        <a:rPr lang="zh-CN" altLang="en-US" dirty="0" smtClean="0"/>
                        <a:t>模块</a:t>
                      </a:r>
                      <a:endParaRPr lang="zh-CN" altLang="en-US" dirty="0"/>
                    </a:p>
                  </a:txBody>
                  <a:tcPr/>
                </a:tc>
                <a:tc>
                  <a:txBody>
                    <a:bodyPr/>
                    <a:lstStyle/>
                    <a:p>
                      <a:r>
                        <a:rPr lang="zh-CN" altLang="en-US" dirty="0" smtClean="0"/>
                        <a:t>接口</a:t>
                      </a:r>
                      <a:endParaRPr lang="zh-CN" altLang="en-US" dirty="0"/>
                    </a:p>
                  </a:txBody>
                  <a:tcPr/>
                </a:tc>
              </a:tr>
              <a:tr h="315451">
                <a:tc rowSpan="2">
                  <a:txBody>
                    <a:bodyPr/>
                    <a:lstStyle/>
                    <a:p>
                      <a:r>
                        <a:rPr lang="zh-CN" altLang="en-US" sz="1600" dirty="0" smtClean="0"/>
                        <a:t>数据库连接管理模块</a:t>
                      </a:r>
                      <a:endParaRPr lang="zh-CN" altLang="en-US" sz="1600" dirty="0"/>
                    </a:p>
                  </a:txBody>
                  <a:tcPr/>
                </a:tc>
                <a:tc>
                  <a:txBody>
                    <a:bodyPr/>
                    <a:lstStyle/>
                    <a:p>
                      <a:r>
                        <a:rPr lang="en-US" altLang="zh-CN" sz="1600" b="0" dirty="0" smtClean="0">
                          <a:latin typeface="Times New Roman" pitchFamily="18" charset="0"/>
                          <a:cs typeface="Times New Roman" pitchFamily="18" charset="0"/>
                        </a:rPr>
                        <a:t>InitializeOne</a:t>
                      </a:r>
                      <a:r>
                        <a:rPr lang="en-US" altLang="zh-CN" sz="1600" b="0" baseline="0" dirty="0" smtClean="0">
                          <a:latin typeface="Times New Roman" pitchFamily="18" charset="0"/>
                          <a:cs typeface="Times New Roman" pitchFamily="18" charset="0"/>
                        </a:rPr>
                        <a:t>Connection</a:t>
                      </a:r>
                      <a:endParaRPr lang="zh-CN" altLang="en-US" sz="1600" b="0" dirty="0">
                        <a:latin typeface="Times New Roman" pitchFamily="18" charset="0"/>
                        <a:cs typeface="Times New Roman" pitchFamily="18" charset="0"/>
                      </a:endParaRPr>
                    </a:p>
                  </a:txBody>
                  <a:tcPr/>
                </a:tc>
              </a:tr>
              <a:tr h="315451">
                <a:tc vMerge="1">
                  <a:txBody>
                    <a:bodyPr/>
                    <a:lstStyle/>
                    <a:p>
                      <a:endParaRPr lang="zh-CN" altLang="en-US"/>
                    </a:p>
                  </a:txBody>
                  <a:tcPr/>
                </a:tc>
                <a:tc>
                  <a:txBody>
                    <a:bodyPr/>
                    <a:lstStyle/>
                    <a:p>
                      <a:r>
                        <a:rPr lang="en-US" altLang="zh-CN" sz="1600" b="0" dirty="0" smtClean="0">
                          <a:latin typeface="Times New Roman" pitchFamily="18" charset="0"/>
                          <a:cs typeface="Times New Roman" pitchFamily="18" charset="0"/>
                        </a:rPr>
                        <a:t>CloseOneConnection</a:t>
                      </a:r>
                      <a:endParaRPr lang="zh-CN" altLang="en-US" sz="1600" b="0" dirty="0">
                        <a:latin typeface="Times New Roman" pitchFamily="18" charset="0"/>
                        <a:cs typeface="Times New Roman" pitchFamily="18" charset="0"/>
                      </a:endParaRPr>
                    </a:p>
                  </a:txBody>
                  <a:tcPr/>
                </a:tc>
              </a:tr>
              <a:tr h="344128">
                <a:tc rowSpan="3">
                  <a:txBody>
                    <a:bodyPr/>
                    <a:lstStyle/>
                    <a:p>
                      <a:r>
                        <a:rPr lang="zh-CN" altLang="en-US" sz="1600" dirty="0" smtClean="0"/>
                        <a:t>病人基本信息操作模块</a:t>
                      </a:r>
                      <a:endParaRPr lang="zh-CN" altLang="en-US" sz="1600" dirty="0"/>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CreatePat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QueryPat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GetPat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rowSpan="5">
                  <a:txBody>
                    <a:bodyPr/>
                    <a:lstStyle/>
                    <a:p>
                      <a:r>
                        <a:rPr lang="zh-CN" altLang="en-US" sz="1600" dirty="0" smtClean="0"/>
                        <a:t>问诊信息操作模块</a:t>
                      </a:r>
                      <a:endParaRPr lang="zh-CN" altLang="en-US" sz="1600" dirty="0"/>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CreatVisit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UpdateVisit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DeleteVisit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smtClean="0">
                          <a:solidFill>
                            <a:schemeClr val="dk1"/>
                          </a:solidFill>
                          <a:latin typeface="Times New Roman" pitchFamily="18" charset="0"/>
                          <a:ea typeface="+mn-ea"/>
                          <a:cs typeface="Times New Roman" pitchFamily="18" charset="0"/>
                        </a:rPr>
                        <a:t>QueryVisitHistory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smtClean="0">
                          <a:solidFill>
                            <a:schemeClr val="dk1"/>
                          </a:solidFill>
                          <a:latin typeface="Times New Roman" pitchFamily="18" charset="0"/>
                          <a:ea typeface="+mn-ea"/>
                          <a:cs typeface="Times New Roman" pitchFamily="18" charset="0"/>
                        </a:rPr>
                        <a:t>QueryVisitContent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rowSpan="3">
                  <a:txBody>
                    <a:bodyPr/>
                    <a:lstStyle/>
                    <a:p>
                      <a:r>
                        <a:rPr lang="zh-CN" altLang="en-US" sz="1600" dirty="0" smtClean="0"/>
                        <a:t>病史信息操作模块</a:t>
                      </a:r>
                      <a:endParaRPr lang="zh-CN" altLang="en-US" sz="1600" dirty="0"/>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CreateMedicalHistory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QueryMedicalHistory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UpdateMedicalHistory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bl>
          </a:graphicData>
        </a:graphic>
      </p:graphicFrame>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022" y="3619381"/>
            <a:ext cx="310515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12776"/>
            <a:ext cx="4176463" cy="180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60604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22</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模型层：推理服务</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灯片编号占位符 1"/>
          <p:cNvSpPr txBox="1">
            <a:spLocks/>
          </p:cNvSpPr>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r" defTabSz="914400" rtl="0" eaLnBrk="0" fontAlgn="auto" latinLnBrk="0" hangingPunct="0">
              <a:spcBef>
                <a:spcPts val="0"/>
              </a:spcBef>
              <a:spcAft>
                <a:spcPts val="0"/>
              </a:spcAft>
              <a:defRPr sz="1400" b="0" kern="1200">
                <a:solidFill>
                  <a:schemeClr val="tx1"/>
                </a:solidFill>
                <a:latin typeface="Calibri" pitchFamily="34" charset="0"/>
                <a:ea typeface="宋体" charset="-122"/>
                <a:cs typeface="+mn-cs"/>
              </a:defRPr>
            </a:lvl1pPr>
            <a:lvl2pPr marL="742950" indent="-285750" algn="l" defTabSz="914400" rtl="0" eaLnBrk="0" latinLnBrk="0" hangingPunct="0">
              <a:defRPr sz="1800" kern="1200">
                <a:solidFill>
                  <a:schemeClr val="tx1"/>
                </a:solidFill>
                <a:latin typeface="Calibri" pitchFamily="34" charset="0"/>
                <a:ea typeface="宋体" charset="-122"/>
                <a:cs typeface="+mn-cs"/>
              </a:defRPr>
            </a:lvl2pPr>
            <a:lvl3pPr marL="1143000" indent="-228600" algn="l" defTabSz="914400" rtl="0" eaLnBrk="0" latinLnBrk="0" hangingPunct="0">
              <a:defRPr sz="1800" kern="1200">
                <a:solidFill>
                  <a:schemeClr val="tx1"/>
                </a:solidFill>
                <a:latin typeface="Calibri" pitchFamily="34" charset="0"/>
                <a:ea typeface="宋体" charset="-122"/>
                <a:cs typeface="+mn-cs"/>
              </a:defRPr>
            </a:lvl3pPr>
            <a:lvl4pPr marL="1600200" indent="-228600" algn="l" defTabSz="914400" rtl="0" eaLnBrk="0" latinLnBrk="0" hangingPunct="0">
              <a:defRPr sz="1800" kern="1200">
                <a:solidFill>
                  <a:schemeClr val="tx1"/>
                </a:solidFill>
                <a:latin typeface="Calibri" pitchFamily="34" charset="0"/>
                <a:ea typeface="宋体" charset="-122"/>
                <a:cs typeface="+mn-cs"/>
              </a:defRPr>
            </a:lvl4pPr>
            <a:lvl5pPr marL="2057400" indent="-228600" algn="l" defTabSz="914400" rtl="0" eaLnBrk="0" latinLnBrk="0" hangingPunct="0">
              <a:defRPr sz="1800" kern="1200">
                <a:solidFill>
                  <a:schemeClr val="tx1"/>
                </a:solidFill>
                <a:latin typeface="Calibri" pitchFamily="34" charset="0"/>
                <a:ea typeface="宋体"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22</a:t>
            </a:fld>
            <a:endParaRPr lang="en-US" altLang="zh-CN" dirty="0" smtClean="0">
              <a:solidFill>
                <a:srgbClr val="000000"/>
              </a:solidFill>
              <a:latin typeface="Arial"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2334183271"/>
              </p:ext>
            </p:extLst>
          </p:nvPr>
        </p:nvGraphicFramePr>
        <p:xfrm>
          <a:off x="5018597" y="2433326"/>
          <a:ext cx="3678560" cy="2568823"/>
        </p:xfrm>
        <a:graphic>
          <a:graphicData uri="http://schemas.openxmlformats.org/drawingml/2006/table">
            <a:tbl>
              <a:tblPr firstRow="1" bandRow="1">
                <a:tableStyleId>{5C22544A-7EE6-4342-B048-85BDC9FD1C3A}</a:tableStyleId>
              </a:tblPr>
              <a:tblGrid>
                <a:gridCol w="1728192"/>
                <a:gridCol w="1950368"/>
              </a:tblGrid>
              <a:tr h="504055">
                <a:tc>
                  <a:txBody>
                    <a:bodyPr/>
                    <a:lstStyle/>
                    <a:p>
                      <a:r>
                        <a:rPr lang="zh-CN" altLang="en-US" dirty="0" smtClean="0"/>
                        <a:t>推理服务</a:t>
                      </a:r>
                      <a:endParaRPr lang="zh-CN" altLang="en-US" dirty="0"/>
                    </a:p>
                  </a:txBody>
                  <a:tcPr/>
                </a:tc>
                <a:tc>
                  <a:txBody>
                    <a:bodyPr/>
                    <a:lstStyle/>
                    <a:p>
                      <a:r>
                        <a:rPr lang="zh-CN" altLang="en-US" dirty="0" smtClean="0"/>
                        <a:t>接口</a:t>
                      </a:r>
                      <a:endParaRPr lang="zh-CN" altLang="en-US" dirty="0"/>
                    </a:p>
                  </a:txBody>
                  <a:tcPr/>
                </a:tc>
              </a:tr>
              <a:tr h="344128">
                <a:tc rowSpan="3">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RuleEngine</a:t>
                      </a:r>
                      <a:endParaRPr lang="zh-CN" altLang="en-US" sz="1600" b="0" kern="1200" dirty="0">
                        <a:solidFill>
                          <a:schemeClr val="dk1"/>
                        </a:solidFill>
                        <a:latin typeface="Times New Roman" pitchFamily="18" charset="0"/>
                        <a:ea typeface="+mn-ea"/>
                        <a:cs typeface="Times New Roman" pitchFamily="18" charset="0"/>
                      </a:endParaRPr>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LoadDataModel</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loadRule</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StartInference</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rowSpan="3">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DataEngine</a:t>
                      </a:r>
                      <a:endParaRPr lang="zh-CN" altLang="en-US" sz="1600" b="0" kern="1200" dirty="0">
                        <a:solidFill>
                          <a:schemeClr val="dk1"/>
                        </a:solidFill>
                        <a:latin typeface="Times New Roman" pitchFamily="18" charset="0"/>
                        <a:ea typeface="+mn-ea"/>
                        <a:cs typeface="Times New Roman" pitchFamily="18" charset="0"/>
                      </a:endParaRPr>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LoadDataFile</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LoadModel</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StartInference</a:t>
                      </a:r>
                      <a:endParaRPr lang="zh-CN" altLang="en-US" sz="1600" b="0" kern="1200" dirty="0">
                        <a:solidFill>
                          <a:schemeClr val="dk1"/>
                        </a:solidFill>
                        <a:latin typeface="Times New Roman" pitchFamily="18" charset="0"/>
                        <a:ea typeface="+mn-ea"/>
                        <a:cs typeface="Times New Roman" pitchFamily="18" charset="0"/>
                      </a:endParaRPr>
                    </a:p>
                  </a:txBody>
                  <a:tcPr/>
                </a:tc>
              </a:tr>
            </a:tbl>
          </a:graphicData>
        </a:graphic>
      </p:graphicFrame>
      <p:grpSp>
        <p:nvGrpSpPr>
          <p:cNvPr id="11" name="Group 3"/>
          <p:cNvGrpSpPr>
            <a:grpSpLocks/>
          </p:cNvGrpSpPr>
          <p:nvPr/>
        </p:nvGrpSpPr>
        <p:grpSpPr bwMode="auto">
          <a:xfrm>
            <a:off x="576778" y="1648839"/>
            <a:ext cx="3707189" cy="2068193"/>
            <a:chOff x="296" y="680"/>
            <a:chExt cx="2556" cy="1532"/>
          </a:xfrm>
        </p:grpSpPr>
        <p:sp>
          <p:nvSpPr>
            <p:cNvPr id="12" name="Rectangle 4"/>
            <p:cNvSpPr>
              <a:spLocks noChangeArrowheads="1"/>
            </p:cNvSpPr>
            <p:nvPr/>
          </p:nvSpPr>
          <p:spPr bwMode="gray">
            <a:xfrm>
              <a:off x="296" y="680"/>
              <a:ext cx="2556" cy="1532"/>
            </a:xfrm>
            <a:prstGeom prst="rect">
              <a:avLst/>
            </a:prstGeom>
            <a:gradFill rotWithShape="1">
              <a:gsLst>
                <a:gs pos="0">
                  <a:srgbClr val="FFFFFF"/>
                </a:gs>
                <a:gs pos="7001">
                  <a:srgbClr val="E6E6E6"/>
                </a:gs>
                <a:gs pos="32001">
                  <a:srgbClr val="7D8496"/>
                </a:gs>
                <a:gs pos="47000">
                  <a:srgbClr val="E6E6E6"/>
                </a:gs>
                <a:gs pos="85001">
                  <a:srgbClr val="7D8496"/>
                </a:gs>
                <a:gs pos="100000">
                  <a:srgbClr val="E6E6E6"/>
                </a:gs>
              </a:gsLst>
              <a:path path="shape">
                <a:fillToRect l="50000" t="50000" r="50000" b="50000"/>
              </a:path>
            </a:gradFill>
            <a:ln>
              <a:noFill/>
            </a:ln>
            <a:effectLst/>
            <a:extLst>
              <a:ext uri="{91240B29-F687-4F45-9708-019B960494DF}">
                <a14:hiddenLine xmlns:a14="http://schemas.microsoft.com/office/drawing/2010/main" w="76200">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tx2">
                        <a:alpha val="50000"/>
                      </a:schemeClr>
                    </a:outerShdw>
                  </a:effectLst>
                </a14:hiddenEffects>
              </a:ext>
            </a:extLst>
          </p:spPr>
          <p:txBody>
            <a:bodyPr wrap="none" anchor="ctr"/>
            <a:lstStyle/>
            <a:p>
              <a:pPr marL="0" marR="0" lvl="0" indent="0" defTabSz="914400" eaLnBrk="1" fontAlgn="auto" latinLnBrk="0" hangingPunct="1">
                <a:lnSpc>
                  <a:spcPct val="150000"/>
                </a:lnSpc>
                <a:spcBef>
                  <a:spcPts val="0"/>
                </a:spcBef>
                <a:spcAft>
                  <a:spcPts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ea typeface="华文中宋" pitchFamily="2" charset="-122"/>
                <a:cs typeface="Times New Roman" pitchFamily="18" charset="0"/>
              </a:endParaRPr>
            </a:p>
          </p:txBody>
        </p:sp>
        <p:sp>
          <p:nvSpPr>
            <p:cNvPr id="13" name="Rectangle 5"/>
            <p:cNvSpPr>
              <a:spLocks noChangeArrowheads="1"/>
            </p:cNvSpPr>
            <p:nvPr/>
          </p:nvSpPr>
          <p:spPr bwMode="gray">
            <a:xfrm>
              <a:off x="341" y="720"/>
              <a:ext cx="2466" cy="1460"/>
            </a:xfrm>
            <a:prstGeom prst="rect">
              <a:avLst/>
            </a:prstGeom>
            <a:gradFill rotWithShape="1">
              <a:gsLst>
                <a:gs pos="0">
                  <a:srgbClr val="37A3D1"/>
                </a:gs>
                <a:gs pos="100000">
                  <a:srgbClr val="2286BD"/>
                </a:gs>
              </a:gsLst>
              <a:lin ang="5400000" scaled="1"/>
            </a:gradFill>
            <a:ln>
              <a:noFill/>
            </a:ln>
            <a:effectLst/>
            <a:extLst>
              <a:ext uri="{91240B29-F687-4F45-9708-019B960494DF}">
                <a14:hiddenLine xmlns:a14="http://schemas.microsoft.com/office/drawing/2010/main" w="76200">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tx2">
                        <a:alpha val="50000"/>
                      </a:schemeClr>
                    </a:outerShdw>
                  </a:effectLst>
                </a14:hiddenEffects>
              </a:ext>
            </a:extLst>
          </p:spPr>
          <p:txBody>
            <a:bodyPr wrap="none" anchor="ctr"/>
            <a:lstStyle/>
            <a:p>
              <a:pPr marL="0" marR="0" lvl="0" indent="0" defTabSz="914400" eaLnBrk="1" fontAlgn="auto" latinLnBrk="1" hangingPunct="1">
                <a:lnSpc>
                  <a:spcPct val="150000"/>
                </a:lnSpc>
                <a:spcBef>
                  <a:spcPts val="0"/>
                </a:spcBef>
                <a:spcAft>
                  <a:spcPts val="0"/>
                </a:spcAft>
                <a:buClrTx/>
                <a:buSzTx/>
                <a:buFontTx/>
                <a:buBlip>
                  <a:blip r:embed="rId2"/>
                </a:buBlip>
                <a:tabLst/>
                <a:defRPr/>
              </a:pPr>
              <a:r>
                <a:rPr kumimoji="1" lang="ko-KR" altLang="en-US" sz="2000" b="0" i="0" u="none" strike="noStrike" kern="0" cap="none" spc="0" normalizeH="0" baseline="0" noProof="0" dirty="0" smtClean="0">
                  <a:ln>
                    <a:noFill/>
                  </a:ln>
                  <a:solidFill>
                    <a:srgbClr val="FFFFFF"/>
                  </a:solidFill>
                  <a:effectLst/>
                  <a:uLnTx/>
                  <a:uFillTx/>
                  <a:cs typeface="Times New Roman" pitchFamily="18" charset="0"/>
                </a:rPr>
                <a:t>  </a:t>
              </a:r>
              <a:r>
                <a:rPr kumimoji="1" lang="zh-CN" altLang="en-US" sz="2000" b="0" i="0" u="none" strike="noStrike" kern="0" cap="none" spc="0" normalizeH="0" baseline="0" noProof="0" dirty="0" smtClean="0">
                  <a:ln>
                    <a:noFill/>
                  </a:ln>
                  <a:solidFill>
                    <a:srgbClr val="FFFFFF"/>
                  </a:solidFill>
                  <a:effectLst/>
                  <a:uLnTx/>
                  <a:uFillTx/>
                  <a:cs typeface="Times New Roman" pitchFamily="18" charset="0"/>
                </a:rPr>
                <a:t>基于规则的推理服务</a:t>
              </a:r>
              <a:endParaRPr kumimoji="1" lang="en-US" altLang="zh-CN" sz="2000" b="0" i="0" u="none" strike="noStrike" kern="0" cap="none" spc="0" normalizeH="0" baseline="0" noProof="0" dirty="0" smtClean="0">
                <a:ln>
                  <a:noFill/>
                </a:ln>
                <a:solidFill>
                  <a:srgbClr val="FFFFFF"/>
                </a:solidFill>
                <a:effectLst/>
                <a:uLnTx/>
                <a:uFillTx/>
                <a:cs typeface="Times New Roman" pitchFamily="18" charset="0"/>
              </a:endParaRPr>
            </a:p>
            <a:p>
              <a:pPr marL="0" marR="0" lvl="0" indent="0" defTabSz="914400" eaLnBrk="1" fontAlgn="auto" latinLnBrk="1" hangingPunct="1">
                <a:lnSpc>
                  <a:spcPct val="150000"/>
                </a:lnSpc>
                <a:spcBef>
                  <a:spcPts val="0"/>
                </a:spcBef>
                <a:spcAft>
                  <a:spcPts val="0"/>
                </a:spcAft>
                <a:buClrTx/>
                <a:buSzTx/>
                <a:tabLst/>
                <a:defRPr/>
              </a:pPr>
              <a:r>
                <a:rPr kumimoji="1" lang="en-US" altLang="ko-KR" sz="2000" kern="0" dirty="0">
                  <a:solidFill>
                    <a:srgbClr val="FFFFFF"/>
                  </a:solidFill>
                  <a:ea typeface="华文中宋" pitchFamily="2" charset="-122"/>
                  <a:cs typeface="Times New Roman" pitchFamily="18" charset="0"/>
                </a:rPr>
                <a:t> </a:t>
              </a:r>
              <a:r>
                <a:rPr kumimoji="1" lang="en-US" altLang="ko-KR" sz="2000" kern="0" dirty="0" smtClean="0">
                  <a:solidFill>
                    <a:srgbClr val="FFFFFF"/>
                  </a:solidFill>
                  <a:ea typeface="华文中宋" pitchFamily="2" charset="-122"/>
                  <a:cs typeface="Times New Roman" pitchFamily="18" charset="0"/>
                </a:rPr>
                <a:t>     </a:t>
              </a:r>
              <a:r>
                <a:rPr kumimoji="1" lang="en-US" altLang="zh-CN" sz="2000" kern="0" dirty="0">
                  <a:solidFill>
                    <a:srgbClr val="FFFFFF"/>
                  </a:solidFill>
                  <a:ea typeface="华文中宋" pitchFamily="2" charset="-122"/>
                  <a:cs typeface="Times New Roman" pitchFamily="18" charset="0"/>
                </a:rPr>
                <a:t>CLIPS</a:t>
              </a:r>
              <a:endParaRPr kumimoji="1" lang="en-US" altLang="ko-KR" sz="2000" b="0" i="0" u="none" strike="noStrike" kern="0" cap="none" spc="0" normalizeH="0" baseline="0" noProof="0" dirty="0" smtClean="0">
                <a:ln>
                  <a:noFill/>
                </a:ln>
                <a:solidFill>
                  <a:srgbClr val="FFFFFF"/>
                </a:solidFill>
                <a:effectLst/>
                <a:uLnTx/>
                <a:uFillTx/>
                <a:ea typeface="华文中宋" pitchFamily="2" charset="-122"/>
                <a:cs typeface="Times New Roman" pitchFamily="18" charset="0"/>
              </a:endParaRPr>
            </a:p>
          </p:txBody>
        </p:sp>
      </p:grpSp>
      <p:grpSp>
        <p:nvGrpSpPr>
          <p:cNvPr id="22" name="Group 3"/>
          <p:cNvGrpSpPr>
            <a:grpSpLocks/>
          </p:cNvGrpSpPr>
          <p:nvPr/>
        </p:nvGrpSpPr>
        <p:grpSpPr bwMode="auto">
          <a:xfrm>
            <a:off x="642045" y="3953715"/>
            <a:ext cx="3641922" cy="2142827"/>
            <a:chOff x="296" y="680"/>
            <a:chExt cx="2556" cy="1532"/>
          </a:xfrm>
        </p:grpSpPr>
        <p:sp>
          <p:nvSpPr>
            <p:cNvPr id="23" name="Rectangle 4"/>
            <p:cNvSpPr>
              <a:spLocks noChangeArrowheads="1"/>
            </p:cNvSpPr>
            <p:nvPr/>
          </p:nvSpPr>
          <p:spPr bwMode="gray">
            <a:xfrm>
              <a:off x="296" y="680"/>
              <a:ext cx="2556" cy="1532"/>
            </a:xfrm>
            <a:prstGeom prst="rect">
              <a:avLst/>
            </a:prstGeom>
            <a:gradFill rotWithShape="1">
              <a:gsLst>
                <a:gs pos="0">
                  <a:srgbClr val="FFFFFF"/>
                </a:gs>
                <a:gs pos="7001">
                  <a:srgbClr val="E6E6E6"/>
                </a:gs>
                <a:gs pos="32001">
                  <a:srgbClr val="7D8496"/>
                </a:gs>
                <a:gs pos="47000">
                  <a:srgbClr val="E6E6E6"/>
                </a:gs>
                <a:gs pos="85001">
                  <a:srgbClr val="7D8496"/>
                </a:gs>
                <a:gs pos="100000">
                  <a:srgbClr val="E6E6E6"/>
                </a:gs>
              </a:gsLst>
              <a:path path="shape">
                <a:fillToRect l="50000" t="50000" r="50000" b="50000"/>
              </a:path>
            </a:gradFill>
            <a:ln>
              <a:noFill/>
            </a:ln>
            <a:effectLst/>
            <a:extLst>
              <a:ext uri="{91240B29-F687-4F45-9708-019B960494DF}">
                <a14:hiddenLine xmlns:a14="http://schemas.microsoft.com/office/drawing/2010/main" w="76200">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tx2">
                        <a:alpha val="50000"/>
                      </a:schemeClr>
                    </a:outerShdw>
                  </a:effectLst>
                </a14:hiddenEffects>
              </a:ext>
            </a:extLst>
          </p:spPr>
          <p:txBody>
            <a:bodyPr wrap="none" anchor="ctr"/>
            <a:lstStyle/>
            <a:p>
              <a:pPr marL="0" marR="0" lvl="0" indent="0" defTabSz="914400" eaLnBrk="1" fontAlgn="auto" latinLnBrk="0" hangingPunct="1">
                <a:lnSpc>
                  <a:spcPct val="150000"/>
                </a:lnSpc>
                <a:spcBef>
                  <a:spcPts val="0"/>
                </a:spcBef>
                <a:spcAft>
                  <a:spcPts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ea typeface="华文中宋" pitchFamily="2" charset="-122"/>
                <a:cs typeface="Times New Roman" pitchFamily="18" charset="0"/>
              </a:endParaRPr>
            </a:p>
          </p:txBody>
        </p:sp>
        <p:sp>
          <p:nvSpPr>
            <p:cNvPr id="24" name="Rectangle 5"/>
            <p:cNvSpPr>
              <a:spLocks noChangeArrowheads="1"/>
            </p:cNvSpPr>
            <p:nvPr/>
          </p:nvSpPr>
          <p:spPr bwMode="gray">
            <a:xfrm>
              <a:off x="341" y="720"/>
              <a:ext cx="2466" cy="1460"/>
            </a:xfrm>
            <a:prstGeom prst="rect">
              <a:avLst/>
            </a:prstGeom>
            <a:gradFill rotWithShape="1">
              <a:gsLst>
                <a:gs pos="0">
                  <a:srgbClr val="37A3D1"/>
                </a:gs>
                <a:gs pos="100000">
                  <a:srgbClr val="2286BD"/>
                </a:gs>
              </a:gsLst>
              <a:lin ang="5400000" scaled="1"/>
            </a:gradFill>
            <a:ln>
              <a:noFill/>
            </a:ln>
            <a:effectLst/>
            <a:extLst>
              <a:ext uri="{91240B29-F687-4F45-9708-019B960494DF}">
                <a14:hiddenLine xmlns:a14="http://schemas.microsoft.com/office/drawing/2010/main" w="76200">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tx2">
                        <a:alpha val="50000"/>
                      </a:schemeClr>
                    </a:outerShdw>
                  </a:effectLst>
                </a14:hiddenEffects>
              </a:ext>
            </a:extLst>
          </p:spPr>
          <p:txBody>
            <a:bodyPr wrap="none" anchor="ctr"/>
            <a:lstStyle/>
            <a:p>
              <a:pPr marL="0" marR="0" lvl="0" indent="0" defTabSz="914400" eaLnBrk="1" fontAlgn="auto" latinLnBrk="1" hangingPunct="1">
                <a:lnSpc>
                  <a:spcPct val="150000"/>
                </a:lnSpc>
                <a:spcBef>
                  <a:spcPts val="0"/>
                </a:spcBef>
                <a:spcAft>
                  <a:spcPts val="0"/>
                </a:spcAft>
                <a:buClrTx/>
                <a:buSzTx/>
                <a:buFontTx/>
                <a:buBlip>
                  <a:blip r:embed="rId2"/>
                </a:buBlip>
                <a:tabLst/>
                <a:defRPr/>
              </a:pPr>
              <a:r>
                <a:rPr kumimoji="1" lang="ko-KR" altLang="en-US" sz="2000" b="0" i="0" u="none" strike="noStrike" kern="0" cap="none" spc="0" normalizeH="0" baseline="0" noProof="0" dirty="0" smtClean="0">
                  <a:ln>
                    <a:noFill/>
                  </a:ln>
                  <a:solidFill>
                    <a:srgbClr val="FFFFFF"/>
                  </a:solidFill>
                  <a:effectLst/>
                  <a:uLnTx/>
                  <a:uFillTx/>
                  <a:cs typeface="Times New Roman" pitchFamily="18" charset="0"/>
                </a:rPr>
                <a:t>  </a:t>
              </a:r>
              <a:r>
                <a:rPr kumimoji="1" lang="zh-CN" altLang="en-US" sz="2000" kern="0" dirty="0" smtClean="0">
                  <a:solidFill>
                    <a:srgbClr val="FFFFFF"/>
                  </a:solidFill>
                  <a:ea typeface="华文中宋" pitchFamily="2" charset="-122"/>
                  <a:cs typeface="Times New Roman" pitchFamily="18" charset="0"/>
                </a:rPr>
                <a:t>基于数据的推理服务</a:t>
              </a:r>
              <a:endParaRPr kumimoji="1" lang="en-US" altLang="zh-CN" sz="2000" b="0" i="0" u="none" strike="noStrike" kern="0" cap="none" spc="0" normalizeH="0" baseline="0" noProof="0" dirty="0" smtClean="0">
                <a:ln>
                  <a:noFill/>
                </a:ln>
                <a:solidFill>
                  <a:srgbClr val="FFFFFF"/>
                </a:solidFill>
                <a:effectLst/>
                <a:uLnTx/>
                <a:uFillTx/>
                <a:ea typeface="华文中宋" pitchFamily="2" charset="-122"/>
                <a:cs typeface="Times New Roman" pitchFamily="18" charset="0"/>
              </a:endParaRPr>
            </a:p>
            <a:p>
              <a:pPr marL="0" marR="0" lvl="0" indent="0" defTabSz="914400" eaLnBrk="1" fontAlgn="auto" latinLnBrk="1" hangingPunct="1">
                <a:lnSpc>
                  <a:spcPct val="150000"/>
                </a:lnSpc>
                <a:spcBef>
                  <a:spcPts val="0"/>
                </a:spcBef>
                <a:spcAft>
                  <a:spcPts val="0"/>
                </a:spcAft>
                <a:buClrTx/>
                <a:buSzTx/>
                <a:buFontTx/>
                <a:buNone/>
                <a:tabLst/>
                <a:defRPr/>
              </a:pPr>
              <a:r>
                <a:rPr kumimoji="1" lang="zh-CN" altLang="en-US" sz="1800" b="0" i="0" u="none" strike="noStrike" kern="0" cap="none" spc="0" normalizeH="0" baseline="0" noProof="0" dirty="0" smtClean="0">
                  <a:ln>
                    <a:noFill/>
                  </a:ln>
                  <a:solidFill>
                    <a:srgbClr val="FFFFFF"/>
                  </a:solidFill>
                  <a:effectLst/>
                  <a:uLnTx/>
                  <a:uFillTx/>
                  <a:ea typeface="华文中宋" pitchFamily="2" charset="-122"/>
                  <a:cs typeface="Times New Roman" pitchFamily="18" charset="0"/>
                </a:rPr>
                <a:t>    </a:t>
              </a:r>
              <a:r>
                <a:rPr kumimoji="1" lang="en-US" altLang="zh-CN" sz="1800" b="0" i="0" u="none" strike="noStrike" kern="0" cap="none" spc="0" normalizeH="0" baseline="0" noProof="0" dirty="0" smtClean="0">
                  <a:ln>
                    <a:noFill/>
                  </a:ln>
                  <a:solidFill>
                    <a:srgbClr val="FFFFFF"/>
                  </a:solidFill>
                  <a:effectLst/>
                  <a:uLnTx/>
                  <a:uFillTx/>
                  <a:ea typeface="华文中宋" pitchFamily="2" charset="-122"/>
                  <a:cs typeface="Times New Roman" pitchFamily="18" charset="0"/>
                </a:rPr>
                <a:t>WEKA</a:t>
              </a:r>
              <a:endParaRPr kumimoji="1" lang="en-US" altLang="ko-KR" sz="2000" b="0" i="0" u="none" strike="noStrike" kern="0" cap="none" spc="0" normalizeH="0" baseline="0" noProof="0" dirty="0" smtClean="0">
                <a:ln>
                  <a:noFill/>
                </a:ln>
                <a:solidFill>
                  <a:srgbClr val="FFFFFF"/>
                </a:solidFill>
                <a:effectLst/>
                <a:uLnTx/>
                <a:uFillTx/>
                <a:ea typeface="华文中宋" pitchFamily="2" charset="-122"/>
                <a:cs typeface="Times New Roman" pitchFamily="18" charset="0"/>
              </a:endParaRPr>
            </a:p>
          </p:txBody>
        </p:sp>
      </p:grpSp>
    </p:spTree>
    <p:extLst>
      <p:ext uri="{BB962C8B-B14F-4D97-AF65-F5344CB8AC3E}">
        <p14:creationId xmlns:p14="http://schemas.microsoft.com/office/powerpoint/2010/main" val="34536698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53200" y="635542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23</a:t>
            </a:fld>
            <a:endParaRPr lang="en-US" altLang="zh-CN" smtClean="0">
              <a:solidFill>
                <a:srgbClr val="000000"/>
              </a:solidFill>
              <a:latin typeface="Arial" charset="0"/>
            </a:endParaRPr>
          </a:p>
        </p:txBody>
      </p:sp>
      <p:sp>
        <p:nvSpPr>
          <p:cNvPr id="57348" name="标题 1"/>
          <p:cNvSpPr txBox="1">
            <a:spLocks/>
          </p:cNvSpPr>
          <p:nvPr/>
        </p:nvSpPr>
        <p:spPr bwMode="auto">
          <a:xfrm>
            <a:off x="414162"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a:solidFill>
                  <a:srgbClr val="FFFFFF"/>
                </a:solidFill>
                <a:latin typeface="Times New Roman" pitchFamily="18" charset="0"/>
                <a:ea typeface="黑体" pitchFamily="49" charset="-122"/>
                <a:cs typeface="Times New Roman" pitchFamily="18" charset="0"/>
              </a:rPr>
              <a:t>决策支持服务构建</a:t>
            </a:r>
            <a:r>
              <a:rPr lang="zh-CN" altLang="en-US" sz="2800" b="1" dirty="0" smtClean="0">
                <a:solidFill>
                  <a:srgbClr val="FFFFFF"/>
                </a:solidFill>
                <a:latin typeface="Times New Roman" pitchFamily="18" charset="0"/>
                <a:ea typeface="黑体" pitchFamily="49" charset="-122"/>
                <a:cs typeface="Times New Roman" pitchFamily="18" charset="0"/>
              </a:rPr>
              <a:t>方案</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107504" y="3915574"/>
            <a:ext cx="1800200" cy="338554"/>
          </a:xfrm>
          <a:prstGeom prst="rect">
            <a:avLst/>
          </a:prstGeom>
          <a:noFill/>
        </p:spPr>
        <p:txBody>
          <a:bodyPr wrap="square" rtlCol="0">
            <a:spAutoFit/>
          </a:bodyPr>
          <a:lstStyle/>
          <a:p>
            <a:r>
              <a:rPr lang="zh-CN" altLang="en-US" sz="1600" dirty="0" smtClean="0"/>
              <a:t>推理引擎选择</a:t>
            </a:r>
            <a:endParaRPr lang="zh-CN" altLang="en-US" sz="1600" dirty="0"/>
          </a:p>
        </p:txBody>
      </p:sp>
      <p:sp>
        <p:nvSpPr>
          <p:cNvPr id="4" name="TextBox 3"/>
          <p:cNvSpPr txBox="1"/>
          <p:nvPr/>
        </p:nvSpPr>
        <p:spPr>
          <a:xfrm>
            <a:off x="3835201" y="3900673"/>
            <a:ext cx="1578532" cy="338554"/>
          </a:xfrm>
          <a:prstGeom prst="rect">
            <a:avLst/>
          </a:prstGeom>
          <a:noFill/>
        </p:spPr>
        <p:txBody>
          <a:bodyPr wrap="square" rtlCol="0">
            <a:spAutoFit/>
          </a:bodyPr>
          <a:lstStyle/>
          <a:p>
            <a:r>
              <a:rPr lang="zh-CN" altLang="en-US" sz="1600" dirty="0" smtClean="0"/>
              <a:t>问诊界面配置</a:t>
            </a:r>
            <a:endParaRPr lang="zh-CN" altLang="en-US" sz="1600" dirty="0"/>
          </a:p>
        </p:txBody>
      </p:sp>
      <p:sp>
        <p:nvSpPr>
          <p:cNvPr id="5" name="TextBox 4"/>
          <p:cNvSpPr txBox="1"/>
          <p:nvPr/>
        </p:nvSpPr>
        <p:spPr>
          <a:xfrm>
            <a:off x="5777485" y="3900673"/>
            <a:ext cx="1551482" cy="338554"/>
          </a:xfrm>
          <a:prstGeom prst="rect">
            <a:avLst/>
          </a:prstGeom>
          <a:noFill/>
        </p:spPr>
        <p:txBody>
          <a:bodyPr wrap="square" rtlCol="0">
            <a:spAutoFit/>
          </a:bodyPr>
          <a:lstStyle/>
          <a:p>
            <a:r>
              <a:rPr lang="zh-CN" altLang="en-US" sz="1600" dirty="0" smtClean="0"/>
              <a:t>数据交互实现</a:t>
            </a:r>
            <a:endParaRPr lang="zh-CN" altLang="en-US" sz="1600" dirty="0"/>
          </a:p>
        </p:txBody>
      </p:sp>
      <p:sp>
        <p:nvSpPr>
          <p:cNvPr id="13" name="TextBox 12"/>
          <p:cNvSpPr txBox="1"/>
          <p:nvPr/>
        </p:nvSpPr>
        <p:spPr>
          <a:xfrm>
            <a:off x="1988176" y="3900673"/>
            <a:ext cx="1575712" cy="338554"/>
          </a:xfrm>
          <a:prstGeom prst="rect">
            <a:avLst/>
          </a:prstGeom>
          <a:noFill/>
        </p:spPr>
        <p:txBody>
          <a:bodyPr wrap="square" rtlCol="0">
            <a:spAutoFit/>
          </a:bodyPr>
          <a:lstStyle/>
          <a:p>
            <a:r>
              <a:rPr lang="zh-CN" altLang="en-US" sz="1600" dirty="0" smtClean="0"/>
              <a:t>数据模型设计</a:t>
            </a:r>
            <a:endParaRPr lang="zh-CN" altLang="en-US" sz="1600" dirty="0"/>
          </a:p>
        </p:txBody>
      </p:sp>
      <p:sp>
        <p:nvSpPr>
          <p:cNvPr id="15" name="燕尾形 14"/>
          <p:cNvSpPr/>
          <p:nvPr/>
        </p:nvSpPr>
        <p:spPr bwMode="auto">
          <a:xfrm>
            <a:off x="1580826"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18" name="燕尾形 17"/>
          <p:cNvSpPr/>
          <p:nvPr/>
        </p:nvSpPr>
        <p:spPr bwMode="auto">
          <a:xfrm>
            <a:off x="1727684"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19" name="燕尾形 18"/>
          <p:cNvSpPr/>
          <p:nvPr/>
        </p:nvSpPr>
        <p:spPr bwMode="auto">
          <a:xfrm>
            <a:off x="3397638"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20" name="燕尾形 19"/>
          <p:cNvSpPr/>
          <p:nvPr/>
        </p:nvSpPr>
        <p:spPr bwMode="auto">
          <a:xfrm>
            <a:off x="3544496"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21" name="燕尾形 20"/>
          <p:cNvSpPr/>
          <p:nvPr/>
        </p:nvSpPr>
        <p:spPr bwMode="auto">
          <a:xfrm>
            <a:off x="5364088"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22" name="燕尾形 21"/>
          <p:cNvSpPr/>
          <p:nvPr/>
        </p:nvSpPr>
        <p:spPr bwMode="auto">
          <a:xfrm>
            <a:off x="5510946"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16" name="TextBox 15"/>
          <p:cNvSpPr txBox="1"/>
          <p:nvPr/>
        </p:nvSpPr>
        <p:spPr>
          <a:xfrm>
            <a:off x="3397639" y="5060105"/>
            <a:ext cx="2667878" cy="338554"/>
          </a:xfrm>
          <a:prstGeom prst="rect">
            <a:avLst/>
          </a:prstGeom>
          <a:noFill/>
        </p:spPr>
        <p:txBody>
          <a:bodyPr wrap="square" rtlCol="0">
            <a:spAutoFit/>
          </a:bodyPr>
          <a:lstStyle/>
          <a:p>
            <a:r>
              <a:rPr lang="zh-CN" altLang="en-US" sz="1600" dirty="0" smtClean="0"/>
              <a:t>知识更新</a:t>
            </a:r>
            <a:r>
              <a:rPr lang="en-US" altLang="zh-CN" sz="1600" dirty="0" smtClean="0"/>
              <a:t>OR</a:t>
            </a:r>
            <a:r>
              <a:rPr lang="zh-CN" altLang="en-US" sz="1600" dirty="0" smtClean="0"/>
              <a:t>临床需求变化</a:t>
            </a:r>
            <a:endParaRPr lang="en-US" altLang="zh-CN" sz="1600" dirty="0" smtClean="0"/>
          </a:p>
        </p:txBody>
      </p:sp>
      <p:sp>
        <p:nvSpPr>
          <p:cNvPr id="32" name="圆角矩形 31"/>
          <p:cNvSpPr/>
          <p:nvPr/>
        </p:nvSpPr>
        <p:spPr bwMode="auto">
          <a:xfrm>
            <a:off x="119172" y="3789040"/>
            <a:ext cx="1356484" cy="561821"/>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4" name="圆角矩形 33"/>
          <p:cNvSpPr/>
          <p:nvPr/>
        </p:nvSpPr>
        <p:spPr bwMode="auto">
          <a:xfrm>
            <a:off x="1991380" y="3790111"/>
            <a:ext cx="1356484"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5" name="圆角矩形 34"/>
          <p:cNvSpPr/>
          <p:nvPr/>
        </p:nvSpPr>
        <p:spPr bwMode="auto">
          <a:xfrm>
            <a:off x="3836091" y="3790111"/>
            <a:ext cx="1455989"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6" name="圆角矩形 35"/>
          <p:cNvSpPr/>
          <p:nvPr/>
        </p:nvSpPr>
        <p:spPr bwMode="auto">
          <a:xfrm>
            <a:off x="5782144" y="3790111"/>
            <a:ext cx="1407466"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3" name="圆角矩形 32"/>
          <p:cNvSpPr/>
          <p:nvPr/>
        </p:nvSpPr>
        <p:spPr bwMode="auto">
          <a:xfrm>
            <a:off x="3419872" y="4995694"/>
            <a:ext cx="2435035" cy="522416"/>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38" name="燕尾形 37"/>
          <p:cNvSpPr/>
          <p:nvPr/>
        </p:nvSpPr>
        <p:spPr bwMode="auto">
          <a:xfrm>
            <a:off x="7252993"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9" name="燕尾形 38"/>
          <p:cNvSpPr/>
          <p:nvPr/>
        </p:nvSpPr>
        <p:spPr bwMode="auto">
          <a:xfrm>
            <a:off x="7399851"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40" name="圆角矩形 39"/>
          <p:cNvSpPr/>
          <p:nvPr/>
        </p:nvSpPr>
        <p:spPr bwMode="auto">
          <a:xfrm>
            <a:off x="7668344" y="3791183"/>
            <a:ext cx="1407466"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41" name="TextBox 40"/>
          <p:cNvSpPr txBox="1"/>
          <p:nvPr/>
        </p:nvSpPr>
        <p:spPr>
          <a:xfrm>
            <a:off x="7882232" y="3913495"/>
            <a:ext cx="1154264" cy="338554"/>
          </a:xfrm>
          <a:prstGeom prst="rect">
            <a:avLst/>
          </a:prstGeom>
          <a:noFill/>
        </p:spPr>
        <p:txBody>
          <a:bodyPr wrap="square" rtlCol="0">
            <a:spAutoFit/>
          </a:bodyPr>
          <a:lstStyle/>
          <a:p>
            <a:r>
              <a:rPr lang="zh-CN" altLang="en-US" sz="1600" dirty="0" smtClean="0"/>
              <a:t>系统应用</a:t>
            </a:r>
            <a:endParaRPr lang="zh-CN" altLang="en-US" sz="1600" dirty="0"/>
          </a:p>
        </p:txBody>
      </p:sp>
      <p:sp>
        <p:nvSpPr>
          <p:cNvPr id="43" name="Freeform 3"/>
          <p:cNvSpPr>
            <a:spLocks/>
          </p:cNvSpPr>
          <p:nvPr/>
        </p:nvSpPr>
        <p:spPr bwMode="gray">
          <a:xfrm rot="15775734">
            <a:off x="7212847" y="3795183"/>
            <a:ext cx="554028" cy="2401019"/>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solidFill>
            <a:schemeClr val="accent1">
              <a:lumMod val="50000"/>
            </a:schemeClr>
          </a:solidFill>
          <a:ln>
            <a:noFill/>
          </a:ln>
          <a:effectLst/>
          <a:extLst/>
        </p:spPr>
        <p:txBody>
          <a:bodyPr/>
          <a:lstStyle/>
          <a:p>
            <a:endParaRPr lang="zh-CN" altLang="en-US"/>
          </a:p>
        </p:txBody>
      </p:sp>
      <p:sp>
        <p:nvSpPr>
          <p:cNvPr id="44" name="Freeform 3"/>
          <p:cNvSpPr>
            <a:spLocks/>
          </p:cNvSpPr>
          <p:nvPr/>
        </p:nvSpPr>
        <p:spPr bwMode="gray">
          <a:xfrm rot="17529143">
            <a:off x="1594007" y="3967518"/>
            <a:ext cx="554028" cy="2401019"/>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solidFill>
            <a:schemeClr val="accent1">
              <a:lumMod val="50000"/>
            </a:schemeClr>
          </a:solidFill>
          <a:ln>
            <a:noFill/>
          </a:ln>
          <a:effectLst/>
          <a:extLst/>
        </p:spPr>
        <p:txBody>
          <a:bodyPr/>
          <a:lstStyle/>
          <a:p>
            <a:endParaRPr lang="zh-CN" altLang="en-US"/>
          </a:p>
        </p:txBody>
      </p:sp>
      <p:sp>
        <p:nvSpPr>
          <p:cNvPr id="6" name="TextBox 5"/>
          <p:cNvSpPr txBox="1"/>
          <p:nvPr/>
        </p:nvSpPr>
        <p:spPr>
          <a:xfrm>
            <a:off x="659316" y="2275131"/>
            <a:ext cx="7589735" cy="646331"/>
          </a:xfrm>
          <a:prstGeom prst="rect">
            <a:avLst/>
          </a:prstGeom>
          <a:noFill/>
        </p:spPr>
        <p:txBody>
          <a:bodyPr wrap="square" rtlCol="0">
            <a:spAutoFit/>
          </a:bodyPr>
          <a:lstStyle/>
          <a:p>
            <a:r>
              <a:rPr lang="zh-CN" altLang="en-US" dirty="0" smtClean="0"/>
              <a:t>基于本系统框架可以快速高效的进行面向社区的疾病诊断决策支持系统的开发工作，开发流程如下图</a:t>
            </a:r>
            <a:endParaRPr lang="zh-CN" altLang="en-US" dirty="0"/>
          </a:p>
        </p:txBody>
      </p:sp>
    </p:spTree>
    <p:extLst>
      <p:ext uri="{BB962C8B-B14F-4D97-AF65-F5344CB8AC3E}">
        <p14:creationId xmlns:p14="http://schemas.microsoft.com/office/powerpoint/2010/main" val="29060894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24</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p:grpSpPr>
        <p:sp>
          <p:nvSpPr>
            <p:cNvPr id="42" name="矩形 41"/>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accent5">
              <a:lumMod val="9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8110075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横卷形 7"/>
          <p:cNvSpPr/>
          <p:nvPr/>
        </p:nvSpPr>
        <p:spPr>
          <a:xfrm>
            <a:off x="1763688" y="1412776"/>
            <a:ext cx="6840761" cy="1655762"/>
          </a:xfrm>
          <a:prstGeom prst="horizontalScroll">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317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微软雅黑"/>
              <a:cs typeface="+mn-cs"/>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系统背景概述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 name="Picture 27" descr="C:\Users\FGJ\Pictures\imagesCAUI51Q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861871"/>
            <a:ext cx="89402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2123729" y="1640493"/>
            <a:ext cx="64807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smtClean="0">
                <a:latin typeface="+mn-ea"/>
              </a:rPr>
              <a:t>WHO</a:t>
            </a:r>
            <a:r>
              <a:rPr lang="zh-CN" altLang="en-US" dirty="0" smtClean="0">
                <a:latin typeface="+mn-ea"/>
              </a:rPr>
              <a:t>报告</a:t>
            </a:r>
            <a:r>
              <a:rPr lang="zh-CN" altLang="en-US" dirty="0">
                <a:latin typeface="+mn-ea"/>
              </a:rPr>
              <a:t>称，全球约有</a:t>
            </a:r>
            <a:r>
              <a:rPr lang="en-US" altLang="zh-CN" dirty="0">
                <a:latin typeface="+mn-ea"/>
              </a:rPr>
              <a:t>10%</a:t>
            </a:r>
            <a:r>
              <a:rPr lang="zh-CN" altLang="en-US" dirty="0">
                <a:latin typeface="+mn-ea"/>
              </a:rPr>
              <a:t>的成年人患有偏头痛，</a:t>
            </a:r>
            <a:r>
              <a:rPr lang="en-US" altLang="zh-CN" dirty="0">
                <a:latin typeface="+mn-ea"/>
              </a:rPr>
              <a:t>1.7%~4%</a:t>
            </a:r>
            <a:r>
              <a:rPr lang="zh-CN" altLang="en-US" dirty="0">
                <a:latin typeface="+mn-ea"/>
              </a:rPr>
              <a:t>的成年人每月至少有</a:t>
            </a:r>
            <a:r>
              <a:rPr lang="en-US" altLang="zh-CN" dirty="0">
                <a:latin typeface="+mn-ea"/>
              </a:rPr>
              <a:t>15</a:t>
            </a:r>
            <a:r>
              <a:rPr lang="zh-CN" altLang="en-US" dirty="0">
                <a:latin typeface="+mn-ea"/>
              </a:rPr>
              <a:t>天发生头痛。然而，在偏头痛和紧张型头痛患者中，仅有</a:t>
            </a:r>
            <a:r>
              <a:rPr lang="en-US" altLang="zh-CN" dirty="0">
                <a:latin typeface="+mn-ea"/>
              </a:rPr>
              <a:t>40%</a:t>
            </a:r>
            <a:r>
              <a:rPr lang="zh-CN" altLang="en-US" dirty="0">
                <a:latin typeface="+mn-ea"/>
              </a:rPr>
              <a:t>获得了专业诊断，而在药物过量所致头痛患者中，这一比例更是低至</a:t>
            </a:r>
            <a:r>
              <a:rPr lang="en-US" altLang="zh-CN" dirty="0">
                <a:latin typeface="+mn-ea"/>
              </a:rPr>
              <a:t>10%</a:t>
            </a:r>
          </a:p>
        </p:txBody>
      </p:sp>
      <p:sp>
        <p:nvSpPr>
          <p:cNvPr id="3" name="TextBox 2"/>
          <p:cNvSpPr txBox="1"/>
          <p:nvPr/>
        </p:nvSpPr>
        <p:spPr>
          <a:xfrm>
            <a:off x="1333282" y="4108430"/>
            <a:ext cx="2880320" cy="369332"/>
          </a:xfrm>
          <a:prstGeom prst="rect">
            <a:avLst/>
          </a:prstGeom>
          <a:noFill/>
        </p:spPr>
        <p:txBody>
          <a:bodyPr wrap="square" rtlCol="0">
            <a:spAutoFit/>
          </a:bodyPr>
          <a:lstStyle/>
          <a:p>
            <a:endParaRPr lang="zh-CN" altLang="en-US" dirty="0"/>
          </a:p>
        </p:txBody>
      </p:sp>
      <p:sp>
        <p:nvSpPr>
          <p:cNvPr id="10" name="TextBox 9"/>
          <p:cNvSpPr txBox="1"/>
          <p:nvPr/>
        </p:nvSpPr>
        <p:spPr>
          <a:xfrm>
            <a:off x="1227030" y="3156280"/>
            <a:ext cx="6705600" cy="1323439"/>
          </a:xfrm>
          <a:prstGeom prst="rect">
            <a:avLst/>
          </a:prstGeom>
          <a:noFill/>
        </p:spPr>
        <p:txBody>
          <a:bodyPr>
            <a:spAutoFit/>
          </a:bodyPr>
          <a:lstStyle/>
          <a:p>
            <a:pPr marL="285750" marR="0" lvl="0" indent="-285750" defTabSz="914400" eaLnBrk="1" fontAlgn="auto" latinLnBrk="0" hangingPunct="1">
              <a:lnSpc>
                <a:spcPct val="100000"/>
              </a:lnSpc>
              <a:spcBef>
                <a:spcPts val="0"/>
              </a:spcBef>
              <a:spcAft>
                <a:spcPts val="0"/>
              </a:spcAft>
              <a:buClrTx/>
              <a:buSzTx/>
              <a:buFont typeface="Wingdings" pitchFamily="2" charset="2"/>
              <a:buChar char="Ø"/>
              <a:tabLst/>
              <a:defRPr/>
            </a:pPr>
            <a:r>
              <a:rPr kumimoji="0" lang="zh-CN" altLang="en-US" sz="2000" b="0" i="0" u="none" strike="noStrike" kern="0" cap="none" spc="0" normalizeH="0" baseline="0" noProof="0" dirty="0">
                <a:ln>
                  <a:noFill/>
                </a:ln>
                <a:solidFill>
                  <a:sysClr val="windowText" lastClr="000000"/>
                </a:solidFill>
                <a:effectLst/>
                <a:uLnTx/>
                <a:uFillTx/>
                <a:latin typeface="+mn-ea"/>
              </a:rPr>
              <a:t>头痛 </a:t>
            </a:r>
            <a:endParaRPr kumimoji="0" lang="en-US" altLang="zh-CN" sz="2000" b="0" i="0" u="none" strike="noStrike" kern="0" cap="none" spc="0" normalizeH="0" baseline="0" noProof="0" dirty="0">
              <a:ln>
                <a:noFill/>
              </a:ln>
              <a:solidFill>
                <a:sysClr val="windowText" lastClr="000000"/>
              </a:solidFill>
              <a:effectLst/>
              <a:uLnTx/>
              <a:uFillTx/>
              <a:latin typeface="+mn-ea"/>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smtClean="0">
                <a:ln>
                  <a:noFill/>
                </a:ln>
                <a:solidFill>
                  <a:sysClr val="windowText" lastClr="000000"/>
                </a:solidFill>
                <a:effectLst/>
                <a:uLnTx/>
                <a:uFillTx/>
                <a:latin typeface="+mn-ea"/>
              </a:rPr>
              <a:t>原发性</a:t>
            </a:r>
            <a:r>
              <a:rPr kumimoji="0" lang="zh-CN" altLang="en-US" sz="2000" b="0" i="0" u="none" strike="noStrike" kern="0" cap="none" spc="0" normalizeH="0" baseline="0" noProof="0" dirty="0">
                <a:ln>
                  <a:noFill/>
                </a:ln>
                <a:solidFill>
                  <a:sysClr val="windowText" lastClr="000000"/>
                </a:solidFill>
                <a:effectLst/>
                <a:uLnTx/>
                <a:uFillTx/>
                <a:latin typeface="+mn-ea"/>
              </a:rPr>
              <a:t>头痛：无明确病因的头痛，包括偏头痛</a:t>
            </a:r>
            <a:r>
              <a:rPr kumimoji="0" lang="zh-CN" altLang="en-US" sz="2000" b="0" i="0" u="none" strike="noStrike" kern="0" cap="none" spc="0" normalizeH="0" baseline="0" noProof="0" dirty="0" smtClean="0">
                <a:ln>
                  <a:noFill/>
                </a:ln>
                <a:solidFill>
                  <a:sysClr val="windowText" lastClr="000000"/>
                </a:solidFill>
                <a:effectLst/>
                <a:uLnTx/>
                <a:uFillTx/>
                <a:latin typeface="+mn-ea"/>
              </a:rPr>
              <a:t>、紧张</a:t>
            </a:r>
            <a:r>
              <a:rPr kumimoji="0" lang="zh-CN" altLang="en-US" sz="2000" b="0" i="0" u="none" strike="noStrike" kern="0" cap="none" spc="0" normalizeH="0" baseline="0" noProof="0" dirty="0">
                <a:ln>
                  <a:noFill/>
                </a:ln>
                <a:solidFill>
                  <a:sysClr val="windowText" lastClr="000000"/>
                </a:solidFill>
                <a:effectLst/>
                <a:uLnTx/>
                <a:uFillTx/>
                <a:latin typeface="+mn-ea"/>
              </a:rPr>
              <a:t>型</a:t>
            </a:r>
            <a:r>
              <a:rPr kumimoji="0" lang="zh-CN" altLang="en-US" sz="2000" b="0" i="0" u="none" strike="noStrike" kern="0" cap="none" spc="0" normalizeH="0" baseline="0" noProof="0" dirty="0" smtClean="0">
                <a:ln>
                  <a:noFill/>
                </a:ln>
                <a:solidFill>
                  <a:sysClr val="windowText" lastClr="000000"/>
                </a:solidFill>
                <a:effectLst/>
                <a:uLnTx/>
                <a:uFillTx/>
                <a:latin typeface="+mn-ea"/>
              </a:rPr>
              <a:t>头痛等，占头痛总数</a:t>
            </a:r>
            <a:r>
              <a:rPr kumimoji="0" lang="en-US" altLang="zh-CN" sz="2000" b="0" i="0" u="none" strike="noStrike" kern="0" cap="none" spc="0" normalizeH="0" baseline="0" noProof="0" dirty="0" smtClean="0">
                <a:ln>
                  <a:noFill/>
                </a:ln>
                <a:solidFill>
                  <a:srgbClr val="FF0000"/>
                </a:solidFill>
                <a:effectLst/>
                <a:uLnTx/>
                <a:uFillTx/>
                <a:latin typeface="+mn-ea"/>
              </a:rPr>
              <a:t>80%</a:t>
            </a:r>
            <a:r>
              <a:rPr kumimoji="0" lang="zh-CN" altLang="en-US" sz="2000" b="0" i="0" u="none" strike="noStrike" kern="0" cap="none" spc="0" normalizeH="0" baseline="0" noProof="0" dirty="0" smtClean="0">
                <a:ln>
                  <a:noFill/>
                </a:ln>
                <a:solidFill>
                  <a:sysClr val="windowText" lastClr="000000"/>
                </a:solidFill>
                <a:effectLst/>
                <a:uLnTx/>
                <a:uFillTx/>
                <a:latin typeface="+mn-ea"/>
              </a:rPr>
              <a:t>以上</a:t>
            </a:r>
            <a:endParaRPr kumimoji="0" lang="en-US" altLang="zh-CN" sz="2000" b="0" i="0" u="none" strike="noStrike" kern="0" cap="none" spc="0" normalizeH="0" baseline="0" noProof="0" dirty="0">
              <a:ln>
                <a:noFill/>
              </a:ln>
              <a:solidFill>
                <a:sysClr val="windowText" lastClr="000000"/>
              </a:solidFill>
              <a:effectLst/>
              <a:uLnTx/>
              <a:uFillTx/>
              <a:latin typeface="+mn-ea"/>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a:ln>
                  <a:noFill/>
                </a:ln>
                <a:solidFill>
                  <a:sysClr val="windowText" lastClr="000000"/>
                </a:solidFill>
                <a:effectLst/>
                <a:uLnTx/>
                <a:uFillTx/>
                <a:latin typeface="+mn-ea"/>
              </a:rPr>
              <a:t>继发性头痛种类繁多，主要根据其病因</a:t>
            </a:r>
            <a:r>
              <a:rPr kumimoji="0" lang="zh-CN" altLang="en-US" sz="2000" b="0" i="0" u="none" strike="noStrike" kern="0" cap="none" spc="0" normalizeH="0" baseline="0" noProof="0" dirty="0" smtClean="0">
                <a:ln>
                  <a:noFill/>
                </a:ln>
                <a:solidFill>
                  <a:sysClr val="windowText" lastClr="000000"/>
                </a:solidFill>
                <a:effectLst/>
                <a:uLnTx/>
                <a:uFillTx/>
                <a:latin typeface="+mn-ea"/>
              </a:rPr>
              <a:t>分类</a:t>
            </a:r>
            <a:endParaRPr kumimoji="0" lang="zh-CN" altLang="en-US" sz="2000" b="0" i="0" u="none" strike="noStrike" kern="0" cap="none" spc="0" normalizeH="0" baseline="0" noProof="0" dirty="0">
              <a:ln>
                <a:noFill/>
              </a:ln>
              <a:solidFill>
                <a:sysClr val="windowText" lastClr="000000"/>
              </a:solidFill>
              <a:effectLst/>
              <a:uLnTx/>
              <a:uFillTx/>
              <a:latin typeface="+mn-ea"/>
            </a:endParaRPr>
          </a:p>
        </p:txBody>
      </p:sp>
      <p:sp>
        <p:nvSpPr>
          <p:cNvPr id="4" name="AutoShape 2" descr="C:\Users\FGJ\AppData\Roaming\Tencent\Users\794460205\QQ\WinTemp\RichOle\EH}$O7BI34K8FKRGAYE6Q.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C:\Users\FGJ\AppData\Roaming\Tencent\Users\794460205\QQ\WinTemp\RichOle\EH}$O7BI34K8FKRGAYE6Q.jp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344" name="TextBox 57343"/>
          <p:cNvSpPr txBox="1"/>
          <p:nvPr/>
        </p:nvSpPr>
        <p:spPr>
          <a:xfrm>
            <a:off x="2421938" y="5891412"/>
            <a:ext cx="1008112" cy="369332"/>
          </a:xfrm>
          <a:prstGeom prst="rect">
            <a:avLst/>
          </a:prstGeom>
          <a:noFill/>
        </p:spPr>
        <p:txBody>
          <a:bodyPr wrap="square" rtlCol="0">
            <a:spAutoFit/>
          </a:bodyPr>
          <a:lstStyle/>
          <a:p>
            <a:r>
              <a:rPr lang="zh-CN" altLang="en-US" dirty="0" smtClean="0"/>
              <a:t>偏头痛</a:t>
            </a:r>
            <a:endParaRPr lang="zh-CN" altLang="en-US" dirty="0"/>
          </a:p>
        </p:txBody>
      </p:sp>
      <p:sp>
        <p:nvSpPr>
          <p:cNvPr id="57345" name="TextBox 57344"/>
          <p:cNvSpPr txBox="1"/>
          <p:nvPr/>
        </p:nvSpPr>
        <p:spPr>
          <a:xfrm>
            <a:off x="5364089" y="5909345"/>
            <a:ext cx="1344406" cy="369332"/>
          </a:xfrm>
          <a:prstGeom prst="rect">
            <a:avLst/>
          </a:prstGeom>
          <a:noFill/>
        </p:spPr>
        <p:txBody>
          <a:bodyPr wrap="square" rtlCol="0">
            <a:spAutoFit/>
          </a:bodyPr>
          <a:lstStyle/>
          <a:p>
            <a:r>
              <a:rPr lang="zh-CN" altLang="en-US" dirty="0" smtClean="0"/>
              <a:t>紧张性头痛</a:t>
            </a:r>
            <a:endParaRPr lang="zh-CN" altLang="en-US" dirty="0"/>
          </a:p>
        </p:txBody>
      </p:sp>
      <p:pic>
        <p:nvPicPr>
          <p:cNvPr id="16"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840144" y="4367412"/>
            <a:ext cx="2171700" cy="1524000"/>
          </a:xfrm>
          <a:prstGeom prst="rect">
            <a:avLst/>
          </a:prstGeom>
          <a:noFill/>
          <a:ln w="9525">
            <a:noFill/>
            <a:miter lim="800000"/>
            <a:headEnd/>
            <a:tailEnd/>
          </a:ln>
        </p:spPr>
      </p:pic>
      <p:pic>
        <p:nvPicPr>
          <p:cNvPr id="22" name="Picture 25" descr="K:\QQ截图20130315185431.pn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313368" y="4632137"/>
            <a:ext cx="1568450" cy="1381125"/>
          </a:xfrm>
          <a:prstGeom prst="rect">
            <a:avLst/>
          </a:prstGeom>
          <a:noFill/>
          <a:ln w="9525">
            <a:noFill/>
            <a:miter lim="800000"/>
            <a:headEnd/>
            <a:tailEnd/>
          </a:ln>
        </p:spPr>
      </p:pic>
      <p:sp>
        <p:nvSpPr>
          <p:cNvPr id="23" name="TextBox 5"/>
          <p:cNvSpPr txBox="1">
            <a:spLocks noChangeArrowheads="1"/>
          </p:cNvSpPr>
          <p:nvPr/>
        </p:nvSpPr>
        <p:spPr bwMode="auto">
          <a:xfrm>
            <a:off x="6837368" y="4565462"/>
            <a:ext cx="957263" cy="338138"/>
          </a:xfrm>
          <a:prstGeom prst="rect">
            <a:avLst/>
          </a:prstGeom>
          <a:noFill/>
          <a:ln w="9525">
            <a:noFill/>
            <a:miter lim="800000"/>
            <a:headEnd/>
            <a:tailEnd/>
          </a:ln>
        </p:spPr>
        <p:txBody>
          <a:bodyPr>
            <a:spAutoFit/>
          </a:bodyPr>
          <a:lstStyle/>
          <a:p>
            <a:r>
              <a:rPr lang="en-US" altLang="zh-CN" sz="1600" b="1" dirty="0">
                <a:solidFill>
                  <a:srgbClr val="FF6600"/>
                </a:solidFill>
              </a:rPr>
              <a:t>5.6%</a:t>
            </a:r>
            <a:endParaRPr lang="zh-CN" altLang="en-US" sz="1600" b="1" dirty="0">
              <a:solidFill>
                <a:srgbClr val="FF6600"/>
              </a:solidFill>
            </a:endParaRPr>
          </a:p>
        </p:txBody>
      </p:sp>
      <p:sp>
        <p:nvSpPr>
          <p:cNvPr id="25" name="TextBox 5"/>
          <p:cNvSpPr txBox="1">
            <a:spLocks noChangeArrowheads="1"/>
          </p:cNvSpPr>
          <p:nvPr/>
        </p:nvSpPr>
        <p:spPr bwMode="auto">
          <a:xfrm>
            <a:off x="1645097" y="4632137"/>
            <a:ext cx="957263" cy="338137"/>
          </a:xfrm>
          <a:prstGeom prst="rect">
            <a:avLst/>
          </a:prstGeom>
          <a:noFill/>
          <a:ln w="9525">
            <a:noFill/>
            <a:miter lim="800000"/>
            <a:headEnd/>
            <a:tailEnd/>
          </a:ln>
        </p:spPr>
        <p:txBody>
          <a:bodyPr>
            <a:spAutoFit/>
          </a:bodyPr>
          <a:lstStyle/>
          <a:p>
            <a:r>
              <a:rPr lang="en-US" altLang="zh-CN" sz="1600" b="1" dirty="0">
                <a:solidFill>
                  <a:srgbClr val="3333CC"/>
                </a:solidFill>
              </a:rPr>
              <a:t>13.8%</a:t>
            </a:r>
            <a:endParaRPr lang="zh-CN" altLang="en-US" sz="1600" b="1" dirty="0">
              <a:solidFill>
                <a:srgbClr val="3333CC"/>
              </a:solidFill>
            </a:endParaRPr>
          </a:p>
        </p:txBody>
      </p:sp>
    </p:spTree>
    <p:extLst>
      <p:ext uri="{BB962C8B-B14F-4D97-AF65-F5344CB8AC3E}">
        <p14:creationId xmlns:p14="http://schemas.microsoft.com/office/powerpoint/2010/main" val="13970168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基于框架</a:t>
            </a:r>
            <a:r>
              <a:rPr lang="zh-CN" altLang="en-US" sz="2800" b="1" dirty="0" smtClean="0">
                <a:solidFill>
                  <a:srgbClr val="FFFFFF"/>
                </a:solidFill>
                <a:latin typeface="Times New Roman" pitchFamily="18" charset="0"/>
                <a:ea typeface="黑体" pitchFamily="49" charset="-122"/>
                <a:cs typeface="Times New Roman" pitchFamily="18" charset="0"/>
              </a:rPr>
              <a:t>的系统开发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18" name="表格 17"/>
          <p:cNvGraphicFramePr>
            <a:graphicFrameLocks noGrp="1"/>
          </p:cNvGraphicFramePr>
          <p:nvPr>
            <p:extLst>
              <p:ext uri="{D42A27DB-BD31-4B8C-83A1-F6EECF244321}">
                <p14:modId xmlns:p14="http://schemas.microsoft.com/office/powerpoint/2010/main" val="1115272072"/>
              </p:ext>
            </p:extLst>
          </p:nvPr>
        </p:nvGraphicFramePr>
        <p:xfrm>
          <a:off x="4427985" y="1340576"/>
          <a:ext cx="4464496" cy="4835866"/>
        </p:xfrm>
        <a:graphic>
          <a:graphicData uri="http://schemas.openxmlformats.org/drawingml/2006/table">
            <a:tbl>
              <a:tblPr firstRow="1" firstCol="1" bandRow="1"/>
              <a:tblGrid>
                <a:gridCol w="1656183"/>
                <a:gridCol w="870789"/>
                <a:gridCol w="1937524"/>
              </a:tblGrid>
              <a:tr h="251268">
                <a:tc>
                  <a:txBody>
                    <a:bodyPr/>
                    <a:lstStyle/>
                    <a:p>
                      <a:pPr indent="127000" algn="ctr">
                        <a:lnSpc>
                          <a:spcPct val="150000"/>
                        </a:lnSpc>
                        <a:spcAft>
                          <a:spcPts val="0"/>
                        </a:spcAft>
                      </a:pPr>
                      <a:r>
                        <a:rPr lang="zh-CN" sz="1100" b="1" kern="100" dirty="0">
                          <a:effectLst/>
                          <a:latin typeface="Calibri"/>
                          <a:ea typeface="仿宋_GB2312"/>
                          <a:cs typeface="Times New Roman"/>
                        </a:rPr>
                        <a:t>字段</a:t>
                      </a:r>
                      <a:endParaRPr lang="zh-CN" sz="1100" kern="100" dirty="0">
                        <a:effectLst/>
                        <a:latin typeface="Times New Roman"/>
                        <a:ea typeface="仿宋_GB2312"/>
                        <a:cs typeface="Times New Roman"/>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100" b="1" kern="100">
                          <a:effectLst/>
                          <a:latin typeface="Calibri"/>
                          <a:ea typeface="仿宋_GB2312"/>
                          <a:cs typeface="Times New Roman"/>
                        </a:rPr>
                        <a:t>数据类型</a:t>
                      </a:r>
                      <a:endParaRPr lang="zh-CN" sz="1100" kern="100">
                        <a:effectLst/>
                        <a:latin typeface="Times New Roman"/>
                        <a:ea typeface="仿宋_GB2312"/>
                        <a:cs typeface="Times New Roman"/>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100" b="1" kern="100" dirty="0">
                          <a:effectLst/>
                          <a:latin typeface="Calibri"/>
                          <a:ea typeface="仿宋_GB2312"/>
                          <a:cs typeface="Times New Roman"/>
                        </a:rPr>
                        <a:t>说明</a:t>
                      </a:r>
                      <a:endParaRPr lang="zh-CN" sz="1100" kern="100" dirty="0">
                        <a:effectLst/>
                        <a:latin typeface="Times New Roman"/>
                        <a:ea typeface="仿宋_GB2312"/>
                        <a:cs typeface="Times New Roman"/>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HeadacheType</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String </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头痛类型</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HeadacheDegree</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Sting </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头痛程度</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HeadacheTime</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int</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头痛时长</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FrequencyPerMonth</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int</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每月头痛次数</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DailyAggressivation</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Bool</a:t>
                      </a:r>
                      <a:r>
                        <a:rPr lang="en-US" sz="1100" kern="100" dirty="0">
                          <a:effectLst/>
                          <a:latin typeface="Times New Roman"/>
                          <a:ea typeface="仿宋_GB2312"/>
                          <a:cs typeface="Times New Roman"/>
                        </a:rPr>
                        <a:t> </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头痛是否每日加重</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540178">
                <a:tc>
                  <a:txBody>
                    <a:bodyPr/>
                    <a:lstStyle/>
                    <a:p>
                      <a:pPr indent="266700">
                        <a:lnSpc>
                          <a:spcPct val="150000"/>
                        </a:lnSpc>
                        <a:spcAft>
                          <a:spcPts val="0"/>
                        </a:spcAft>
                      </a:pPr>
                      <a:r>
                        <a:rPr lang="en-US" sz="1100" kern="100">
                          <a:effectLst/>
                          <a:latin typeface="Times New Roman"/>
                          <a:ea typeface="仿宋_GB2312"/>
                          <a:cs typeface="Times New Roman"/>
                        </a:rPr>
                        <a:t>FirstOnsetContinue</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Bool</a:t>
                      </a:r>
                      <a:r>
                        <a:rPr lang="en-US" sz="1100" kern="100" dirty="0">
                          <a:effectLst/>
                          <a:latin typeface="Times New Roman"/>
                          <a:ea typeface="仿宋_GB2312"/>
                          <a:cs typeface="Times New Roman"/>
                        </a:rPr>
                        <a:t> </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是否初次发作持续头痛</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OnsetAmount</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int</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头痛发作总次数</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HeadachePlace</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头痛部位</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PrecipitationgFactor</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头痛诱发因素</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533071">
                <a:tc>
                  <a:txBody>
                    <a:bodyPr/>
                    <a:lstStyle/>
                    <a:p>
                      <a:pPr indent="266700">
                        <a:lnSpc>
                          <a:spcPct val="150000"/>
                        </a:lnSpc>
                        <a:spcAft>
                          <a:spcPts val="0"/>
                        </a:spcAft>
                      </a:pPr>
                      <a:r>
                        <a:rPr lang="en-US" sz="1100" kern="100">
                          <a:effectLst/>
                          <a:latin typeface="Times New Roman"/>
                          <a:ea typeface="仿宋_GB2312"/>
                          <a:cs typeface="Times New Roman"/>
                        </a:rPr>
                        <a:t>HeadacheAccompany</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头痛伴随症状</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HeadacheProdrome</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头痛前驱症状</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PremonitorSymptom</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头痛先兆</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MitigatingFactor</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array</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头痛缓解因素</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CDSSDiagnosis</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array</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系统诊断结论</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DoctorDiagnosis</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array</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医生最终诊断结论</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bl>
          </a:graphicData>
        </a:graphic>
      </p:graphicFrame>
      <p:graphicFrame>
        <p:nvGraphicFramePr>
          <p:cNvPr id="21" name="图示 20"/>
          <p:cNvGraphicFramePr/>
          <p:nvPr>
            <p:extLst>
              <p:ext uri="{D42A27DB-BD31-4B8C-83A1-F6EECF244321}">
                <p14:modId xmlns:p14="http://schemas.microsoft.com/office/powerpoint/2010/main" val="2910897918"/>
              </p:ext>
            </p:extLst>
          </p:nvPr>
        </p:nvGraphicFramePr>
        <p:xfrm>
          <a:off x="-684584" y="2708920"/>
          <a:ext cx="5904656" cy="2789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图片 22"/>
          <p:cNvPicPr/>
          <p:nvPr/>
        </p:nvPicPr>
        <p:blipFill>
          <a:blip r:embed="rId7">
            <a:extLst>
              <a:ext uri="{28A0092B-C50C-407E-A947-70E740481C1C}">
                <a14:useLocalDpi xmlns:a14="http://schemas.microsoft.com/office/drawing/2010/main" val="0"/>
              </a:ext>
            </a:extLst>
          </a:blip>
          <a:srcRect/>
          <a:stretch>
            <a:fillRect/>
          </a:stretch>
        </p:blipFill>
        <p:spPr bwMode="auto">
          <a:xfrm>
            <a:off x="4372429" y="1124744"/>
            <a:ext cx="4525106" cy="2873611"/>
          </a:xfrm>
          <a:prstGeom prst="rect">
            <a:avLst/>
          </a:prstGeom>
          <a:noFill/>
          <a:ln>
            <a:noFill/>
          </a:ln>
        </p:spPr>
      </p:pic>
      <p:pic>
        <p:nvPicPr>
          <p:cNvPr id="24" name="图片 23"/>
          <p:cNvPicPr/>
          <p:nvPr/>
        </p:nvPicPr>
        <p:blipFill>
          <a:blip r:embed="rId8">
            <a:extLst>
              <a:ext uri="{28A0092B-C50C-407E-A947-70E740481C1C}">
                <a14:useLocalDpi xmlns:a14="http://schemas.microsoft.com/office/drawing/2010/main" val="0"/>
              </a:ext>
            </a:extLst>
          </a:blip>
          <a:srcRect/>
          <a:stretch>
            <a:fillRect/>
          </a:stretch>
        </p:blipFill>
        <p:spPr bwMode="auto">
          <a:xfrm>
            <a:off x="4368775" y="3645024"/>
            <a:ext cx="4528760" cy="2588260"/>
          </a:xfrm>
          <a:prstGeom prst="rect">
            <a:avLst/>
          </a:prstGeom>
          <a:noFill/>
          <a:ln>
            <a:noFill/>
          </a:ln>
        </p:spPr>
      </p:pic>
    </p:spTree>
    <p:extLst>
      <p:ext uri="{BB962C8B-B14F-4D97-AF65-F5344CB8AC3E}">
        <p14:creationId xmlns:p14="http://schemas.microsoft.com/office/powerpoint/2010/main" val="32324568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3" y="1556792"/>
            <a:ext cx="2172343" cy="157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923" y="4073739"/>
            <a:ext cx="2090451" cy="157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9555" y="4081442"/>
            <a:ext cx="2055906" cy="155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4107048"/>
            <a:ext cx="2117302" cy="1553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右箭头 3"/>
          <p:cNvSpPr/>
          <p:nvPr/>
        </p:nvSpPr>
        <p:spPr bwMode="auto">
          <a:xfrm>
            <a:off x="4789853" y="2198759"/>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6516216" y="3316651"/>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971601" y="3772991"/>
            <a:ext cx="7200800" cy="2314200"/>
          </a:xfrm>
          <a:prstGeom prst="roundRect">
            <a:avLst/>
          </a:prstGeom>
          <a:noFill/>
          <a:ln w="19050"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10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8017" y="1556792"/>
            <a:ext cx="2074343" cy="162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635896" y="5717859"/>
            <a:ext cx="2592288" cy="369332"/>
          </a:xfrm>
          <a:prstGeom prst="rect">
            <a:avLst/>
          </a:prstGeom>
          <a:noFill/>
        </p:spPr>
        <p:txBody>
          <a:bodyPr wrap="square" rtlCol="0">
            <a:spAutoFit/>
          </a:bodyPr>
          <a:lstStyle/>
          <a:p>
            <a:r>
              <a:rPr lang="zh-CN" altLang="en-US" dirty="0" smtClean="0"/>
              <a:t>查看病人诊疗信息</a:t>
            </a:r>
            <a:endParaRPr lang="zh-CN" altLang="en-US" dirty="0"/>
          </a:p>
        </p:txBody>
      </p:sp>
      <p:sp>
        <p:nvSpPr>
          <p:cNvPr id="3" name="TextBox 2"/>
          <p:cNvSpPr txBox="1"/>
          <p:nvPr/>
        </p:nvSpPr>
        <p:spPr>
          <a:xfrm>
            <a:off x="3059832" y="3278879"/>
            <a:ext cx="1152128" cy="369332"/>
          </a:xfrm>
          <a:prstGeom prst="rect">
            <a:avLst/>
          </a:prstGeom>
          <a:noFill/>
        </p:spPr>
        <p:txBody>
          <a:bodyPr wrap="square" rtlCol="0">
            <a:spAutoFit/>
          </a:bodyPr>
          <a:lstStyle/>
          <a:p>
            <a:r>
              <a:rPr lang="zh-CN" altLang="en-US" dirty="0" smtClean="0"/>
              <a:t>登录系统</a:t>
            </a:r>
            <a:endParaRPr lang="zh-CN" altLang="en-US" dirty="0"/>
          </a:p>
        </p:txBody>
      </p:sp>
    </p:spTree>
    <p:extLst>
      <p:ext uri="{BB962C8B-B14F-4D97-AF65-F5344CB8AC3E}">
        <p14:creationId xmlns:p14="http://schemas.microsoft.com/office/powerpoint/2010/main" val="2034907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12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647" y="3911039"/>
            <a:ext cx="2398678" cy="1745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2044" y="3795612"/>
            <a:ext cx="1992356" cy="158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9924" y="3897131"/>
            <a:ext cx="2283953" cy="167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3883" y="3839199"/>
            <a:ext cx="2227114" cy="17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5973" y="1772816"/>
            <a:ext cx="2407473" cy="166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90536" y="1772816"/>
            <a:ext cx="2263864" cy="157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右箭头 3"/>
          <p:cNvSpPr/>
          <p:nvPr/>
        </p:nvSpPr>
        <p:spPr bwMode="auto">
          <a:xfrm>
            <a:off x="3275856" y="2260405"/>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1765614" y="3454179"/>
            <a:ext cx="537160" cy="388774"/>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3"/>
          <p:cNvSpPr/>
          <p:nvPr/>
        </p:nvSpPr>
        <p:spPr bwMode="auto">
          <a:xfrm rot="383754">
            <a:off x="3170223" y="4343092"/>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右箭头 3"/>
          <p:cNvSpPr/>
          <p:nvPr/>
        </p:nvSpPr>
        <p:spPr bwMode="auto">
          <a:xfrm>
            <a:off x="6077678" y="4266070"/>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 name="TextBox 2"/>
          <p:cNvSpPr txBox="1"/>
          <p:nvPr/>
        </p:nvSpPr>
        <p:spPr>
          <a:xfrm>
            <a:off x="3275856" y="5683990"/>
            <a:ext cx="3797946" cy="400110"/>
          </a:xfrm>
          <a:prstGeom prst="rect">
            <a:avLst/>
          </a:prstGeom>
          <a:noFill/>
        </p:spPr>
        <p:txBody>
          <a:bodyPr wrap="square" rtlCol="0">
            <a:spAutoFit/>
          </a:bodyPr>
          <a:lstStyle/>
          <a:p>
            <a:r>
              <a:rPr lang="zh-CN" altLang="en-US" sz="2000" dirty="0" smtClean="0"/>
              <a:t>原发性头痛诊断流程</a:t>
            </a:r>
            <a:endParaRPr lang="zh-CN" altLang="en-US" sz="2000" dirty="0"/>
          </a:p>
        </p:txBody>
      </p:sp>
      <p:sp>
        <p:nvSpPr>
          <p:cNvPr id="4" name="TextBox 3"/>
          <p:cNvSpPr txBox="1"/>
          <p:nvPr/>
        </p:nvSpPr>
        <p:spPr>
          <a:xfrm>
            <a:off x="6544157" y="2217535"/>
            <a:ext cx="2142655" cy="400110"/>
          </a:xfrm>
          <a:prstGeom prst="rect">
            <a:avLst/>
          </a:prstGeom>
          <a:noFill/>
        </p:spPr>
        <p:txBody>
          <a:bodyPr wrap="square" rtlCol="0">
            <a:spAutoFit/>
          </a:bodyPr>
          <a:lstStyle/>
          <a:p>
            <a:r>
              <a:rPr lang="zh-CN" altLang="en-US" sz="2000" dirty="0" smtClean="0"/>
              <a:t>继发性头痛筛查</a:t>
            </a:r>
            <a:endParaRPr lang="zh-CN" altLang="en-US" sz="2000" dirty="0"/>
          </a:p>
        </p:txBody>
      </p:sp>
    </p:spTree>
    <p:extLst>
      <p:ext uri="{BB962C8B-B14F-4D97-AF65-F5344CB8AC3E}">
        <p14:creationId xmlns:p14="http://schemas.microsoft.com/office/powerpoint/2010/main" val="23830085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29</a:t>
            </a:fld>
            <a:endParaRPr lang="en-US" altLang="zh-CN" dirty="0"/>
          </a:p>
        </p:txBody>
      </p:sp>
      <p:sp>
        <p:nvSpPr>
          <p:cNvPr id="3"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a:solidFill>
                  <a:srgbClr val="FFFFFF"/>
                </a:solidFill>
                <a:latin typeface="Times New Roman" pitchFamily="18" charset="0"/>
                <a:ea typeface="黑体" pitchFamily="49" charset="-122"/>
                <a:cs typeface="Times New Roman" pitchFamily="18" charset="0"/>
              </a:rPr>
              <a:t>小结</a:t>
            </a:r>
          </a:p>
        </p:txBody>
      </p:sp>
    </p:spTree>
    <p:extLst>
      <p:ext uri="{BB962C8B-B14F-4D97-AF65-F5344CB8AC3E}">
        <p14:creationId xmlns:p14="http://schemas.microsoft.com/office/powerpoint/2010/main" val="32313713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9317" y="1728511"/>
            <a:ext cx="799702" cy="729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25994" y="3892475"/>
            <a:ext cx="842329" cy="61985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
          <p:cNvSpPr txBox="1"/>
          <p:nvPr/>
        </p:nvSpPr>
        <p:spPr>
          <a:xfrm>
            <a:off x="2948151" y="2457542"/>
            <a:ext cx="652056" cy="335529"/>
          </a:xfrm>
          <a:prstGeom prst="rect">
            <a:avLst/>
          </a:prstGeom>
          <a:noFill/>
        </p:spPr>
        <p:txBody>
          <a:bodyPr wrap="square" rtlCol="0">
            <a:spAutoFit/>
          </a:bodyPr>
          <a:lstStyle/>
          <a:p>
            <a:r>
              <a:rPr lang="zh-CN" altLang="en-US" sz="1600" dirty="0" smtClean="0"/>
              <a:t>康复</a:t>
            </a:r>
            <a:endParaRPr lang="zh-CN" altLang="en-US" sz="1600" dirty="0"/>
          </a:p>
        </p:txBody>
      </p:sp>
      <p:sp>
        <p:nvSpPr>
          <p:cNvPr id="31" name="TextBox 3"/>
          <p:cNvSpPr txBox="1"/>
          <p:nvPr/>
        </p:nvSpPr>
        <p:spPr>
          <a:xfrm>
            <a:off x="4881684" y="4512330"/>
            <a:ext cx="720079" cy="340230"/>
          </a:xfrm>
          <a:prstGeom prst="rect">
            <a:avLst/>
          </a:prstGeom>
          <a:noFill/>
        </p:spPr>
        <p:txBody>
          <a:bodyPr wrap="square" rtlCol="0">
            <a:spAutoFit/>
          </a:bodyPr>
          <a:lstStyle/>
          <a:p>
            <a:r>
              <a:rPr lang="zh-CN" altLang="en-US" sz="1600" dirty="0" smtClean="0"/>
              <a:t>预防</a:t>
            </a:r>
            <a:endParaRPr lang="zh-CN" altLang="en-US" sz="1600" dirty="0"/>
          </a:p>
        </p:txBody>
      </p:sp>
      <p:pic>
        <p:nvPicPr>
          <p:cNvPr id="32" name="Picture 6" descr="D:\毕设\pictrute\问诊.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62764" y="1628800"/>
            <a:ext cx="706714" cy="66934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4"/>
          <p:cNvSpPr txBox="1"/>
          <p:nvPr/>
        </p:nvSpPr>
        <p:spPr>
          <a:xfrm>
            <a:off x="5964380" y="2378330"/>
            <a:ext cx="1103672" cy="338554"/>
          </a:xfrm>
          <a:prstGeom prst="rect">
            <a:avLst/>
          </a:prstGeom>
          <a:noFill/>
        </p:spPr>
        <p:txBody>
          <a:bodyPr wrap="square" rtlCol="0">
            <a:spAutoFit/>
          </a:bodyPr>
          <a:lstStyle/>
          <a:p>
            <a:r>
              <a:rPr lang="zh-CN" altLang="en-US" sz="1600" dirty="0" smtClean="0"/>
              <a:t>基本医疗</a:t>
            </a:r>
            <a:endParaRPr lang="zh-CN" altLang="en-US" sz="1600" dirty="0"/>
          </a:p>
        </p:txBody>
      </p:sp>
      <p:sp>
        <p:nvSpPr>
          <p:cNvPr id="36" name="TextBox 5"/>
          <p:cNvSpPr txBox="1"/>
          <p:nvPr/>
        </p:nvSpPr>
        <p:spPr>
          <a:xfrm>
            <a:off x="6562831" y="3863849"/>
            <a:ext cx="701616" cy="338554"/>
          </a:xfrm>
          <a:prstGeom prst="rect">
            <a:avLst/>
          </a:prstGeom>
          <a:noFill/>
        </p:spPr>
        <p:txBody>
          <a:bodyPr wrap="square" rtlCol="0">
            <a:spAutoFit/>
          </a:bodyPr>
          <a:lstStyle/>
          <a:p>
            <a:r>
              <a:rPr lang="zh-CN" altLang="en-US" sz="1600" dirty="0" smtClean="0"/>
              <a:t>保健</a:t>
            </a:r>
            <a:endParaRPr lang="zh-CN" altLang="en-US" sz="1600" dirty="0"/>
          </a:p>
        </p:txBody>
      </p:sp>
      <p:sp>
        <p:nvSpPr>
          <p:cNvPr id="37" name="TextBox 7"/>
          <p:cNvSpPr txBox="1"/>
          <p:nvPr/>
        </p:nvSpPr>
        <p:spPr>
          <a:xfrm>
            <a:off x="2899317" y="3780616"/>
            <a:ext cx="1236050" cy="338554"/>
          </a:xfrm>
          <a:prstGeom prst="rect">
            <a:avLst/>
          </a:prstGeom>
          <a:noFill/>
        </p:spPr>
        <p:txBody>
          <a:bodyPr wrap="square" rtlCol="0">
            <a:spAutoFit/>
          </a:bodyPr>
          <a:lstStyle/>
          <a:p>
            <a:r>
              <a:rPr lang="zh-CN" altLang="en-US" sz="1600" dirty="0" smtClean="0"/>
              <a:t>健康教育</a:t>
            </a:r>
            <a:endParaRPr lang="zh-CN" altLang="en-US" sz="1600" dirty="0"/>
          </a:p>
        </p:txBody>
      </p:sp>
      <p:pic>
        <p:nvPicPr>
          <p:cNvPr id="3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216" y="3142504"/>
            <a:ext cx="794847" cy="66934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7784" y="3068960"/>
            <a:ext cx="889559" cy="64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5" descr="D:\毕设\pictrute\12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3968" y="2386275"/>
            <a:ext cx="1527995" cy="125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3062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30</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accent1">
              <a:lumMod val="9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0249204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系统背景概述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287" y="1982050"/>
            <a:ext cx="135255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75856" y="2278009"/>
            <a:ext cx="4882752" cy="646331"/>
          </a:xfrm>
          <a:prstGeom prst="rect">
            <a:avLst/>
          </a:prstGeom>
          <a:noFill/>
        </p:spPr>
        <p:txBody>
          <a:bodyPr wrap="square" rtlCol="0">
            <a:spAutoFit/>
          </a:bodyPr>
          <a:lstStyle/>
          <a:p>
            <a:r>
              <a:rPr lang="zh-CN" altLang="en-US" dirty="0" smtClean="0"/>
              <a:t>      阿尔兹海默症</a:t>
            </a:r>
            <a:r>
              <a:rPr lang="en-US" altLang="zh-CN" dirty="0" smtClean="0"/>
              <a:t>(Alzheimer’s disease ,AD),</a:t>
            </a:r>
            <a:r>
              <a:rPr lang="zh-CN" altLang="en-US" dirty="0" smtClean="0"/>
              <a:t>又称老年痴呆症，是一种神经退行性疾病</a:t>
            </a:r>
            <a:endParaRPr lang="zh-CN" altLang="en-US" dirty="0"/>
          </a:p>
        </p:txBody>
      </p:sp>
      <p:sp>
        <p:nvSpPr>
          <p:cNvPr id="10" name="矩形 9"/>
          <p:cNvSpPr/>
          <p:nvPr/>
        </p:nvSpPr>
        <p:spPr>
          <a:xfrm>
            <a:off x="1691680" y="5465026"/>
            <a:ext cx="5210745" cy="646331"/>
          </a:xfrm>
          <a:prstGeom prst="rect">
            <a:avLst/>
          </a:prstGeom>
        </p:spPr>
        <p:txBody>
          <a:bodyPr wrap="square">
            <a:spAutoFit/>
          </a:bodyPr>
          <a:lstStyle/>
          <a:p>
            <a:r>
              <a:rPr lang="zh-CN" altLang="en-US" dirty="0" smtClean="0"/>
              <a:t>从</a:t>
            </a:r>
            <a:r>
              <a:rPr lang="en-US" altLang="zh-CN" dirty="0"/>
              <a:t>AD</a:t>
            </a:r>
            <a:r>
              <a:rPr lang="zh-CN" altLang="en-US" dirty="0"/>
              <a:t>高</a:t>
            </a:r>
            <a:r>
              <a:rPr lang="zh-CN" altLang="en-US" dirty="0" smtClean="0"/>
              <a:t>风险人群</a:t>
            </a:r>
            <a:r>
              <a:rPr lang="zh-CN" altLang="en-US" dirty="0"/>
              <a:t>中快速筛选出可疑</a:t>
            </a:r>
            <a:r>
              <a:rPr lang="en-US" altLang="zh-CN" dirty="0"/>
              <a:t>AD</a:t>
            </a:r>
            <a:r>
              <a:rPr lang="zh-CN" altLang="en-US" dirty="0"/>
              <a:t>患者是作好</a:t>
            </a:r>
            <a:r>
              <a:rPr lang="en-US" altLang="zh-CN" dirty="0"/>
              <a:t>AD</a:t>
            </a:r>
            <a:r>
              <a:rPr lang="zh-CN" altLang="en-US" dirty="0"/>
              <a:t>的预防、早期</a:t>
            </a:r>
            <a:r>
              <a:rPr lang="zh-CN" altLang="en-US" dirty="0" smtClean="0"/>
              <a:t>诊断</a:t>
            </a:r>
            <a:r>
              <a:rPr lang="zh-CN" altLang="en-US" dirty="0"/>
              <a:t>和治疗的关键</a:t>
            </a:r>
          </a:p>
        </p:txBody>
      </p:sp>
      <p:sp>
        <p:nvSpPr>
          <p:cNvPr id="7" name="矩形 6"/>
          <p:cNvSpPr/>
          <p:nvPr/>
        </p:nvSpPr>
        <p:spPr>
          <a:xfrm>
            <a:off x="1931542" y="3645024"/>
            <a:ext cx="3888432" cy="1200329"/>
          </a:xfrm>
          <a:prstGeom prst="rect">
            <a:avLst/>
          </a:prstGeom>
        </p:spPr>
        <p:txBody>
          <a:bodyPr wrap="square">
            <a:spAutoFit/>
          </a:bodyPr>
          <a:lstStyle/>
          <a:p>
            <a:r>
              <a:rPr lang="zh-CN" altLang="en-US" dirty="0" smtClean="0"/>
              <a:t>病率研究显示，年龄</a:t>
            </a:r>
            <a:r>
              <a:rPr lang="zh-CN" altLang="en-US" dirty="0"/>
              <a:t>每增加</a:t>
            </a:r>
            <a:r>
              <a:rPr lang="en-US" altLang="zh-CN" dirty="0"/>
              <a:t>5</a:t>
            </a:r>
            <a:r>
              <a:rPr lang="zh-CN" altLang="en-US" dirty="0"/>
              <a:t>岁，阿尔茨海默病患者的百分数将上升</a:t>
            </a:r>
            <a:r>
              <a:rPr lang="en-US" altLang="zh-CN" dirty="0"/>
              <a:t>2</a:t>
            </a:r>
            <a:r>
              <a:rPr lang="zh-CN" altLang="en-US" dirty="0"/>
              <a:t>倍，也就是说，</a:t>
            </a:r>
            <a:r>
              <a:rPr lang="en-US" altLang="zh-CN" dirty="0"/>
              <a:t>60</a:t>
            </a:r>
            <a:r>
              <a:rPr lang="zh-CN" altLang="en-US" dirty="0"/>
              <a:t>岁人群的患病率为</a:t>
            </a:r>
            <a:r>
              <a:rPr lang="en-US" altLang="zh-CN" dirty="0">
                <a:solidFill>
                  <a:srgbClr val="FF0000"/>
                </a:solidFill>
              </a:rPr>
              <a:t>1</a:t>
            </a:r>
            <a:r>
              <a:rPr lang="zh-CN" altLang="en-US" dirty="0">
                <a:solidFill>
                  <a:srgbClr val="FF0000"/>
                </a:solidFill>
              </a:rPr>
              <a:t>％</a:t>
            </a:r>
            <a:r>
              <a:rPr lang="zh-CN" altLang="en-US" dirty="0"/>
              <a:t>，而</a:t>
            </a:r>
            <a:r>
              <a:rPr lang="en-US" altLang="zh-CN" dirty="0"/>
              <a:t>85</a:t>
            </a:r>
            <a:r>
              <a:rPr lang="zh-CN" altLang="en-US" dirty="0"/>
              <a:t>岁人群的患病率为</a:t>
            </a:r>
            <a:r>
              <a:rPr lang="en-US" altLang="zh-CN" dirty="0">
                <a:solidFill>
                  <a:srgbClr val="FF0000"/>
                </a:solidFill>
              </a:rPr>
              <a:t>30</a:t>
            </a:r>
            <a:r>
              <a:rPr lang="zh-CN" altLang="en-US" dirty="0">
                <a:solidFill>
                  <a:srgbClr val="FF0000"/>
                </a:solidFill>
              </a:rPr>
              <a:t>％</a:t>
            </a:r>
          </a:p>
        </p:txBody>
      </p:sp>
    </p:spTree>
    <p:extLst>
      <p:ext uri="{BB962C8B-B14F-4D97-AF65-F5344CB8AC3E}">
        <p14:creationId xmlns:p14="http://schemas.microsoft.com/office/powerpoint/2010/main" val="20483625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基于框架</a:t>
            </a:r>
            <a:r>
              <a:rPr lang="zh-CN" altLang="en-US" sz="2800" b="1" dirty="0" smtClean="0">
                <a:solidFill>
                  <a:srgbClr val="FFFFFF"/>
                </a:solidFill>
                <a:latin typeface="Times New Roman" pitchFamily="18" charset="0"/>
                <a:ea typeface="黑体" pitchFamily="49" charset="-122"/>
                <a:cs typeface="Times New Roman" pitchFamily="18" charset="0"/>
              </a:rPr>
              <a:t>的系统开发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21" name="图示 20"/>
          <p:cNvGraphicFramePr/>
          <p:nvPr>
            <p:extLst>
              <p:ext uri="{D42A27DB-BD31-4B8C-83A1-F6EECF244321}">
                <p14:modId xmlns:p14="http://schemas.microsoft.com/office/powerpoint/2010/main" val="2082880440"/>
              </p:ext>
            </p:extLst>
          </p:nvPr>
        </p:nvGraphicFramePr>
        <p:xfrm>
          <a:off x="-684584" y="2708920"/>
          <a:ext cx="5904656" cy="2789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1987769869"/>
              </p:ext>
            </p:extLst>
          </p:nvPr>
        </p:nvGraphicFramePr>
        <p:xfrm>
          <a:off x="4211960" y="1340769"/>
          <a:ext cx="4464496" cy="3117784"/>
        </p:xfrm>
        <a:graphic>
          <a:graphicData uri="http://schemas.openxmlformats.org/drawingml/2006/table">
            <a:tbl>
              <a:tblPr firstRow="1" firstCol="1" bandRow="1"/>
              <a:tblGrid>
                <a:gridCol w="1296144"/>
                <a:gridCol w="1080120"/>
                <a:gridCol w="2088232"/>
              </a:tblGrid>
              <a:tr h="258745">
                <a:tc>
                  <a:txBody>
                    <a:bodyPr/>
                    <a:lstStyle/>
                    <a:p>
                      <a:pPr indent="127000" algn="ctr">
                        <a:lnSpc>
                          <a:spcPct val="150000"/>
                        </a:lnSpc>
                        <a:spcAft>
                          <a:spcPts val="0"/>
                        </a:spcAft>
                      </a:pPr>
                      <a:r>
                        <a:rPr lang="zh-CN" sz="1200" b="1" kern="100">
                          <a:effectLst/>
                          <a:latin typeface="Calibri"/>
                          <a:ea typeface="仿宋_GB2312"/>
                          <a:cs typeface="Times New Roman"/>
                        </a:rPr>
                        <a:t>字段</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a:effectLst/>
                          <a:latin typeface="Calibri"/>
                          <a:ea typeface="仿宋_GB2312"/>
                          <a:cs typeface="Times New Roman"/>
                        </a:rPr>
                        <a:t>数据类型</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a:effectLst/>
                          <a:latin typeface="Calibri"/>
                          <a:ea typeface="仿宋_GB2312"/>
                          <a:cs typeface="Times New Roman"/>
                        </a:rPr>
                        <a:t>说明</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r>
              <a:tr h="258745">
                <a:tc>
                  <a:txBody>
                    <a:bodyPr/>
                    <a:lstStyle/>
                    <a:p>
                      <a:pPr indent="266700">
                        <a:lnSpc>
                          <a:spcPct val="150000"/>
                        </a:lnSpc>
                        <a:spcAft>
                          <a:spcPts val="0"/>
                        </a:spcAft>
                      </a:pPr>
                      <a:r>
                        <a:rPr lang="en-US" sz="1200" kern="100">
                          <a:effectLst/>
                          <a:latin typeface="Times New Roman"/>
                          <a:ea typeface="仿宋_GB2312"/>
                          <a:cs typeface="Times New Roman"/>
                        </a:rPr>
                        <a:t>VisitDate </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en-US" sz="1200" kern="100">
                          <a:effectLst/>
                          <a:latin typeface="Times New Roman"/>
                          <a:ea typeface="仿宋_GB2312"/>
                          <a:cs typeface="Times New Roman"/>
                        </a:rPr>
                        <a:t>Date</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zh-CN" sz="1200" kern="100">
                          <a:effectLst/>
                          <a:latin typeface="Calibri"/>
                          <a:ea typeface="仿宋_GB2312"/>
                          <a:cs typeface="仿宋_GB2312"/>
                        </a:rPr>
                        <a:t>就诊日期</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546">
                <a:tc>
                  <a:txBody>
                    <a:bodyPr/>
                    <a:lstStyle/>
                    <a:p>
                      <a:pPr indent="266700">
                        <a:lnSpc>
                          <a:spcPct val="150000"/>
                        </a:lnSpc>
                        <a:spcAft>
                          <a:spcPts val="0"/>
                        </a:spcAft>
                      </a:pPr>
                      <a:r>
                        <a:rPr lang="en-US" sz="1200" kern="100">
                          <a:effectLst/>
                          <a:latin typeface="Times New Roman"/>
                          <a:ea typeface="仿宋_GB2312"/>
                          <a:cs typeface="Times New Roman"/>
                        </a:rPr>
                        <a:t>MocaResult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en-US" sz="1200" kern="100" dirty="0" err="1">
                          <a:effectLst/>
                          <a:latin typeface="Calibri"/>
                          <a:ea typeface="仿宋_GB2312"/>
                          <a:cs typeface="仿宋_GB2312"/>
                        </a:rPr>
                        <a:t>Moca</a:t>
                      </a:r>
                      <a:r>
                        <a:rPr lang="zh-CN" sz="1200" kern="100" dirty="0">
                          <a:effectLst/>
                          <a:latin typeface="Calibri"/>
                          <a:ea typeface="仿宋_GB2312"/>
                          <a:cs typeface="仿宋_GB2312"/>
                        </a:rPr>
                        <a:t>量表的测试</a:t>
                      </a:r>
                      <a:r>
                        <a:rPr lang="zh-CN" sz="1200" kern="100" dirty="0" smtClean="0">
                          <a:effectLst/>
                          <a:latin typeface="Calibri"/>
                          <a:ea typeface="仿宋_GB2312"/>
                          <a:cs typeface="仿宋_GB2312"/>
                        </a:rPr>
                        <a:t>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9599">
                <a:tc>
                  <a:txBody>
                    <a:bodyPr/>
                    <a:lstStyle/>
                    <a:p>
                      <a:pPr indent="266700">
                        <a:lnSpc>
                          <a:spcPct val="150000"/>
                        </a:lnSpc>
                        <a:spcAft>
                          <a:spcPts val="0"/>
                        </a:spcAft>
                      </a:pPr>
                      <a:r>
                        <a:rPr lang="en-US" sz="1200" kern="100">
                          <a:effectLst/>
                          <a:latin typeface="Times New Roman"/>
                          <a:ea typeface="仿宋_GB2312"/>
                          <a:cs typeface="Times New Roman"/>
                        </a:rPr>
                        <a:t>MMSEResult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en-US" sz="1200" kern="100" dirty="0">
                          <a:effectLst/>
                          <a:latin typeface="Calibri"/>
                          <a:ea typeface="仿宋_GB2312"/>
                          <a:cs typeface="仿宋_GB2312"/>
                        </a:rPr>
                        <a:t>MMSE</a:t>
                      </a:r>
                      <a:r>
                        <a:rPr lang="zh-CN" sz="1200" kern="100" dirty="0">
                          <a:effectLst/>
                          <a:latin typeface="Calibri"/>
                          <a:ea typeface="仿宋_GB2312"/>
                          <a:cs typeface="仿宋_GB2312"/>
                        </a:rPr>
                        <a:t>量表的测试</a:t>
                      </a:r>
                      <a:r>
                        <a:rPr lang="zh-CN" sz="1200" kern="100" dirty="0" smtClean="0">
                          <a:effectLst/>
                          <a:latin typeface="Calibri"/>
                          <a:ea typeface="仿宋_GB2312"/>
                          <a:cs typeface="仿宋_GB2312"/>
                        </a:rPr>
                        <a:t>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8745">
                <a:tc>
                  <a:txBody>
                    <a:bodyPr/>
                    <a:lstStyle/>
                    <a:p>
                      <a:pPr indent="266700">
                        <a:lnSpc>
                          <a:spcPct val="150000"/>
                        </a:lnSpc>
                        <a:spcAft>
                          <a:spcPts val="0"/>
                        </a:spcAft>
                      </a:pPr>
                      <a:r>
                        <a:rPr lang="en-US" sz="1200" kern="100">
                          <a:effectLst/>
                          <a:latin typeface="Times New Roman"/>
                          <a:ea typeface="仿宋_GB2312"/>
                          <a:cs typeface="Times New Roman"/>
                        </a:rPr>
                        <a:t>ADLResult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en-US" sz="1200" kern="100">
                          <a:effectLst/>
                          <a:latin typeface="Calibri"/>
                          <a:ea typeface="仿宋_GB2312"/>
                          <a:cs typeface="仿宋_GB2312"/>
                        </a:rPr>
                        <a:t>ADL</a:t>
                      </a:r>
                      <a:r>
                        <a:rPr lang="zh-CN" sz="1200" kern="100">
                          <a:effectLst/>
                          <a:latin typeface="Calibri"/>
                          <a:ea typeface="仿宋_GB2312"/>
                          <a:cs typeface="仿宋_GB2312"/>
                        </a:rPr>
                        <a:t>量表的测试结果</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8745">
                <a:tc>
                  <a:txBody>
                    <a:bodyPr/>
                    <a:lstStyle/>
                    <a:p>
                      <a:pPr indent="266700">
                        <a:lnSpc>
                          <a:spcPct val="150000"/>
                        </a:lnSpc>
                        <a:spcAft>
                          <a:spcPts val="0"/>
                        </a:spcAft>
                      </a:pPr>
                      <a:r>
                        <a:rPr lang="en-US" sz="1200" kern="100">
                          <a:effectLst/>
                          <a:latin typeface="Times New Roman"/>
                          <a:ea typeface="仿宋_GB2312"/>
                          <a:cs typeface="Times New Roman"/>
                        </a:rPr>
                        <a:t>GDSResult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en-US" sz="1200" kern="100">
                          <a:effectLst/>
                          <a:latin typeface="Calibri"/>
                          <a:ea typeface="仿宋_GB2312"/>
                          <a:cs typeface="仿宋_GB2312"/>
                        </a:rPr>
                        <a:t>GDS</a:t>
                      </a:r>
                      <a:r>
                        <a:rPr lang="zh-CN" sz="1200" kern="100">
                          <a:effectLst/>
                          <a:latin typeface="Calibri"/>
                          <a:ea typeface="仿宋_GB2312"/>
                          <a:cs typeface="仿宋_GB2312"/>
                        </a:rPr>
                        <a:t>量表的测试结果</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7491">
                <a:tc>
                  <a:txBody>
                    <a:bodyPr/>
                    <a:lstStyle/>
                    <a:p>
                      <a:pPr indent="266700">
                        <a:lnSpc>
                          <a:spcPct val="150000"/>
                        </a:lnSpc>
                        <a:spcAft>
                          <a:spcPts val="0"/>
                        </a:spcAft>
                      </a:pPr>
                      <a:r>
                        <a:rPr lang="en-US" sz="1200" kern="100">
                          <a:effectLst/>
                          <a:latin typeface="Times New Roman"/>
                          <a:ea typeface="仿宋_GB2312"/>
                          <a:cs typeface="Times New Roman"/>
                        </a:rPr>
                        <a:t>Vocabulary</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zh-CN" sz="1200" kern="100">
                          <a:effectLst/>
                          <a:latin typeface="Calibri"/>
                          <a:ea typeface="仿宋_GB2312"/>
                          <a:cs typeface="仿宋_GB2312"/>
                        </a:rPr>
                        <a:t>单词记忆和辨认能力测试结果</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3413">
                <a:tc>
                  <a:txBody>
                    <a:bodyPr/>
                    <a:lstStyle/>
                    <a:p>
                      <a:pPr indent="266700">
                        <a:lnSpc>
                          <a:spcPct val="150000"/>
                        </a:lnSpc>
                        <a:spcAft>
                          <a:spcPts val="0"/>
                        </a:spcAft>
                      </a:pPr>
                      <a:r>
                        <a:rPr lang="en-US" sz="1200" kern="100">
                          <a:effectLst/>
                          <a:latin typeface="Times New Roman"/>
                          <a:ea typeface="仿宋_GB2312"/>
                          <a:cs typeface="Times New Roman"/>
                        </a:rPr>
                        <a:t>Picture</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zh-CN" sz="1200" kern="100">
                          <a:effectLst/>
                          <a:latin typeface="Calibri"/>
                          <a:ea typeface="仿宋_GB2312"/>
                          <a:cs typeface="仿宋_GB2312"/>
                        </a:rPr>
                        <a:t>图片记忆能力测试结果</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1306">
                <a:tc>
                  <a:txBody>
                    <a:bodyPr/>
                    <a:lstStyle/>
                    <a:p>
                      <a:pPr indent="266700">
                        <a:lnSpc>
                          <a:spcPct val="150000"/>
                        </a:lnSpc>
                        <a:spcAft>
                          <a:spcPts val="0"/>
                        </a:spcAft>
                      </a:pPr>
                      <a:r>
                        <a:rPr lang="en-US" sz="1200" kern="100">
                          <a:effectLst/>
                          <a:latin typeface="Times New Roman"/>
                          <a:ea typeface="仿宋_GB2312"/>
                          <a:cs typeface="Times New Roman"/>
                        </a:rPr>
                        <a:t>Number</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zh-CN" sz="1200" kern="100" dirty="0">
                          <a:effectLst/>
                          <a:latin typeface="Calibri"/>
                          <a:ea typeface="仿宋_GB2312"/>
                          <a:cs typeface="仿宋_GB2312"/>
                        </a:rPr>
                        <a:t>数字复述能力测试结果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2849928675"/>
              </p:ext>
            </p:extLst>
          </p:nvPr>
        </p:nvGraphicFramePr>
        <p:xfrm>
          <a:off x="4222304" y="3212976"/>
          <a:ext cx="4464496" cy="2751254"/>
        </p:xfrm>
        <a:graphic>
          <a:graphicData uri="http://schemas.openxmlformats.org/drawingml/2006/table">
            <a:tbl>
              <a:tblPr firstRow="1" firstCol="1" bandRow="1"/>
              <a:tblGrid>
                <a:gridCol w="1512168"/>
                <a:gridCol w="1008112"/>
                <a:gridCol w="1944216"/>
              </a:tblGrid>
              <a:tr h="377260">
                <a:tc>
                  <a:txBody>
                    <a:bodyPr/>
                    <a:lstStyle/>
                    <a:p>
                      <a:pPr indent="127000" algn="ctr">
                        <a:lnSpc>
                          <a:spcPct val="150000"/>
                        </a:lnSpc>
                        <a:spcAft>
                          <a:spcPts val="0"/>
                        </a:spcAft>
                      </a:pPr>
                      <a:r>
                        <a:rPr lang="zh-CN" sz="1200" b="1" kern="100">
                          <a:effectLst/>
                          <a:latin typeface="Calibri"/>
                          <a:ea typeface="仿宋_GB2312"/>
                          <a:cs typeface="Times New Roman"/>
                        </a:rPr>
                        <a:t>字段</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dirty="0">
                          <a:effectLst/>
                          <a:latin typeface="Calibri"/>
                          <a:ea typeface="仿宋_GB2312"/>
                          <a:cs typeface="Times New Roman"/>
                        </a:rPr>
                        <a:t>数据类型</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a:effectLst/>
                          <a:latin typeface="Calibri"/>
                          <a:ea typeface="仿宋_GB2312"/>
                          <a:cs typeface="Times New Roman"/>
                        </a:rPr>
                        <a:t>说明</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r>
              <a:tr h="527555">
                <a:tc>
                  <a:txBody>
                    <a:bodyPr/>
                    <a:lstStyle/>
                    <a:p>
                      <a:pPr indent="266700">
                        <a:lnSpc>
                          <a:spcPct val="150000"/>
                        </a:lnSpc>
                        <a:spcAft>
                          <a:spcPts val="0"/>
                        </a:spcAft>
                      </a:pPr>
                      <a:r>
                        <a:rPr lang="en-US" sz="1200" kern="100" dirty="0" err="1">
                          <a:effectLst/>
                          <a:latin typeface="Times New Roman"/>
                          <a:ea typeface="仿宋_GB2312"/>
                          <a:cs typeface="Times New Roman"/>
                        </a:rPr>
                        <a:t>Visualspaceandexecutiveability</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a:effectLst/>
                          <a:latin typeface="Calibri"/>
                          <a:ea typeface="仿宋_GB2312"/>
                          <a:cs typeface="Times New Roman"/>
                        </a:rPr>
                        <a:t>视空间与执行能力得分</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dirty="0">
                          <a:effectLst/>
                          <a:latin typeface="Times New Roman"/>
                          <a:ea typeface="仿宋_GB2312"/>
                          <a:cs typeface="Times New Roman"/>
                        </a:rPr>
                        <a:t>Naming</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err="1">
                          <a:effectLst/>
                          <a:latin typeface="Times New Roman"/>
                          <a:ea typeface="仿宋_GB2312"/>
                          <a:cs typeface="Times New Roman"/>
                        </a:rPr>
                        <a:t>int</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a:effectLst/>
                          <a:latin typeface="Calibri"/>
                          <a:ea typeface="仿宋_GB2312"/>
                          <a:cs typeface="Times New Roman"/>
                        </a:rPr>
                        <a:t>命名能力得分</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Memory</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err="1">
                          <a:effectLst/>
                          <a:latin typeface="Times New Roman"/>
                          <a:ea typeface="仿宋_GB2312"/>
                          <a:cs typeface="Times New Roman"/>
                        </a:rPr>
                        <a:t>int</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a:effectLst/>
                          <a:latin typeface="Calibri"/>
                          <a:ea typeface="仿宋_GB2312"/>
                          <a:cs typeface="Times New Roman"/>
                        </a:rPr>
                        <a:t>记忆能力得分</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Attention</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err="1">
                          <a:effectLst/>
                          <a:latin typeface="Times New Roman"/>
                          <a:ea typeface="仿宋_GB2312"/>
                          <a:cs typeface="Times New Roman"/>
                        </a:rPr>
                        <a:t>int</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注意力集中水平得分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Language</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语言能力得分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Abstractability</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抽象能力得分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MoCadelayrecall</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延迟回忆能力得分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Orientaion</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定向能力得分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pic>
        <p:nvPicPr>
          <p:cNvPr id="10" name="图片 9"/>
          <p:cNvPicPr/>
          <p:nvPr/>
        </p:nvPicPr>
        <p:blipFill>
          <a:blip r:embed="rId7">
            <a:extLst>
              <a:ext uri="{28A0092B-C50C-407E-A947-70E740481C1C}">
                <a14:useLocalDpi xmlns:a14="http://schemas.microsoft.com/office/drawing/2010/main" val="0"/>
              </a:ext>
            </a:extLst>
          </a:blip>
          <a:srcRect/>
          <a:stretch>
            <a:fillRect/>
          </a:stretch>
        </p:blipFill>
        <p:spPr bwMode="auto">
          <a:xfrm>
            <a:off x="4139952" y="1196752"/>
            <a:ext cx="4780280" cy="2905125"/>
          </a:xfrm>
          <a:prstGeom prst="rect">
            <a:avLst/>
          </a:prstGeom>
          <a:noFill/>
          <a:ln>
            <a:noFill/>
          </a:ln>
        </p:spPr>
      </p:pic>
      <p:pic>
        <p:nvPicPr>
          <p:cNvPr id="11" name="图片 10"/>
          <p:cNvPicPr/>
          <p:nvPr/>
        </p:nvPicPr>
        <p:blipFill>
          <a:blip r:embed="rId8">
            <a:extLst>
              <a:ext uri="{28A0092B-C50C-407E-A947-70E740481C1C}">
                <a14:useLocalDpi xmlns:a14="http://schemas.microsoft.com/office/drawing/2010/main" val="0"/>
              </a:ext>
            </a:extLst>
          </a:blip>
          <a:srcRect/>
          <a:stretch>
            <a:fillRect/>
          </a:stretch>
        </p:blipFill>
        <p:spPr bwMode="auto">
          <a:xfrm>
            <a:off x="4139952" y="3284984"/>
            <a:ext cx="4780280" cy="3059430"/>
          </a:xfrm>
          <a:prstGeom prst="rect">
            <a:avLst/>
          </a:prstGeom>
          <a:noFill/>
          <a:ln>
            <a:noFill/>
          </a:ln>
        </p:spPr>
      </p:pic>
    </p:spTree>
    <p:extLst>
      <p:ext uri="{BB962C8B-B14F-4D97-AF65-F5344CB8AC3E}">
        <p14:creationId xmlns:p14="http://schemas.microsoft.com/office/powerpoint/2010/main" val="18629254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432" y="1899147"/>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4280" y="1869179"/>
            <a:ext cx="2231968" cy="179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D:\basic tool\QQ\文档\794460205\FileRecv\网站截图\既往目前疾病.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5780" y="1844824"/>
            <a:ext cx="2344820" cy="181250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basic tool\QQ\文档\794460205\FileRecv\网站截图\CDR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1068" y="4124161"/>
            <a:ext cx="2236832" cy="201687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432" y="4120939"/>
            <a:ext cx="2326564" cy="1970923"/>
          </a:xfrm>
          <a:prstGeom prst="rect">
            <a:avLst/>
          </a:prstGeom>
        </p:spPr>
      </p:pic>
      <p:sp>
        <p:nvSpPr>
          <p:cNvPr id="11" name="右箭头 3"/>
          <p:cNvSpPr/>
          <p:nvPr/>
        </p:nvSpPr>
        <p:spPr bwMode="auto">
          <a:xfrm>
            <a:off x="3127704"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右箭头 3"/>
          <p:cNvSpPr/>
          <p:nvPr/>
        </p:nvSpPr>
        <p:spPr bwMode="auto">
          <a:xfrm>
            <a:off x="5833770"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5" name="右箭头 3"/>
          <p:cNvSpPr/>
          <p:nvPr/>
        </p:nvSpPr>
        <p:spPr bwMode="auto">
          <a:xfrm flipH="1">
            <a:off x="3020598" y="5010410"/>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右箭头 3"/>
          <p:cNvSpPr/>
          <p:nvPr/>
        </p:nvSpPr>
        <p:spPr bwMode="auto">
          <a:xfrm flipH="1">
            <a:off x="5749884" y="4979598"/>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7" name="Picture 3" descr="D:\basic tool\QQ\文档\794460205\FileRecv\网站截图\MMS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75806" y="4120940"/>
            <a:ext cx="2410765" cy="1970923"/>
          </a:xfrm>
          <a:prstGeom prst="rect">
            <a:avLst/>
          </a:prstGeom>
          <a:noFill/>
          <a:extLst>
            <a:ext uri="{909E8E84-426E-40DD-AFC4-6F175D3DCCD1}">
              <a14:hiddenFill xmlns:a14="http://schemas.microsoft.com/office/drawing/2010/main">
                <a:solidFill>
                  <a:srgbClr val="FFFFFF"/>
                </a:solidFill>
              </a14:hiddenFill>
            </a:ext>
          </a:extLst>
        </p:spPr>
      </p:pic>
      <p:sp>
        <p:nvSpPr>
          <p:cNvPr id="18" name="右箭头 3"/>
          <p:cNvSpPr/>
          <p:nvPr/>
        </p:nvSpPr>
        <p:spPr bwMode="auto">
          <a:xfrm rot="5400000">
            <a:off x="7965166" y="3662406"/>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40683916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34</a:t>
            </a:fld>
            <a:endParaRPr lang="en-US" altLang="zh-CN" dirty="0"/>
          </a:p>
        </p:txBody>
      </p:sp>
      <p:sp>
        <p:nvSpPr>
          <p:cNvPr id="3" name="标题 1"/>
          <p:cNvSpPr txBox="1">
            <a:spLocks/>
          </p:cNvSpPr>
          <p:nvPr/>
        </p:nvSpPr>
        <p:spPr bwMode="auto">
          <a:xfrm>
            <a:off x="442859"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小结 </a:t>
            </a:r>
            <a:endParaRPr lang="zh-CN" altLang="en-US" sz="2800" b="1" dirty="0">
              <a:solidFill>
                <a:srgbClr val="FFFFFF"/>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175912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35</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bg2">
              <a:lumMod val="20000"/>
              <a:lumOff val="8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solidFill>
              <a:schemeClr val="accent1">
                <a:lumMod val="90000"/>
              </a:schemeClr>
            </a:solidFill>
            <a:ln>
              <a:solidFill>
                <a:schemeClr val="accent1">
                  <a:lumMod val="90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a:solidFill>
            <a:schemeClr val="accent1">
              <a:lumMod val="90000"/>
            </a:schemeClr>
          </a:solidFill>
        </p:grpSpPr>
        <p:sp>
          <p:nvSpPr>
            <p:cNvPr id="55" name="矩形 32"/>
            <p:cNvSpPr/>
            <p:nvPr/>
          </p:nvSpPr>
          <p:spPr bwMode="auto">
            <a:xfrm>
              <a:off x="3475010" y="4795837"/>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1938218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总结</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4" name="TextBox 3"/>
          <p:cNvSpPr txBox="1"/>
          <p:nvPr/>
        </p:nvSpPr>
        <p:spPr>
          <a:xfrm>
            <a:off x="611560" y="1628800"/>
            <a:ext cx="7452751" cy="3908762"/>
          </a:xfrm>
          <a:prstGeom prst="rect">
            <a:avLst/>
          </a:prstGeom>
          <a:noFill/>
        </p:spPr>
        <p:txBody>
          <a:bodyPr wrap="square" rtlCol="0">
            <a:spAutoFit/>
          </a:bodyPr>
          <a:lstStyle/>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本文通过分析社区医疗中诊疗水平低下的问题</a:t>
            </a:r>
            <a:r>
              <a:rPr lang="zh-CN" altLang="en-US" sz="2000" kern="0" dirty="0">
                <a:solidFill>
                  <a:srgbClr val="1D528D"/>
                </a:solidFill>
                <a:latin typeface="宋体" pitchFamily="2" charset="-122"/>
                <a:ea typeface="宋体" pitchFamily="2" charset="-122"/>
              </a:rPr>
              <a:t>，</a:t>
            </a:r>
            <a:r>
              <a:rPr lang="zh-CN" altLang="en-US" sz="2000" kern="0" dirty="0" smtClean="0">
                <a:solidFill>
                  <a:srgbClr val="1D528D"/>
                </a:solidFill>
                <a:latin typeface="宋体" pitchFamily="2" charset="-122"/>
                <a:ea typeface="宋体" pitchFamily="2" charset="-122"/>
              </a:rPr>
              <a:t>提出将临床</a:t>
            </a:r>
            <a:r>
              <a:rPr lang="zh-CN" altLang="en-US" sz="2000" kern="0" dirty="0">
                <a:solidFill>
                  <a:srgbClr val="1D528D"/>
                </a:solidFill>
                <a:latin typeface="宋体" pitchFamily="2" charset="-122"/>
                <a:ea typeface="宋体" pitchFamily="2" charset="-122"/>
              </a:rPr>
              <a:t>决策</a:t>
            </a:r>
            <a:r>
              <a:rPr lang="zh-CN" altLang="en-US" sz="2000" kern="0" dirty="0" smtClean="0">
                <a:solidFill>
                  <a:srgbClr val="1D528D"/>
                </a:solidFill>
                <a:latin typeface="宋体" pitchFamily="2" charset="-122"/>
                <a:ea typeface="宋体" pitchFamily="2" charset="-122"/>
              </a:rPr>
              <a:t>支持应用于社区医疗的服务模式，并以疾病诊断为切入点，提出构建满足社区医疗需求的疾病决策支持系统框架</a:t>
            </a:r>
            <a:endParaRPr lang="en-US" altLang="zh-CN" sz="2000" kern="0" dirty="0">
              <a:solidFill>
                <a:srgbClr val="1D528D"/>
              </a:solidFill>
              <a:latin typeface="宋体" pitchFamily="2" charset="-122"/>
              <a:ea typeface="宋体" pitchFamily="2"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分析面向社区的疾病诊断决策支持系统的关键技术问题，研究其技术解决方案，设计并实现系统框架</a:t>
            </a:r>
            <a:endParaRPr lang="en-US" altLang="zh-CN" sz="2000" kern="0" dirty="0" smtClean="0">
              <a:solidFill>
                <a:srgbClr val="1D528D"/>
              </a:solidFill>
              <a:latin typeface="宋体" pitchFamily="2" charset="-122"/>
              <a:ea typeface="宋体" pitchFamily="2"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以头痛和阿尔兹海默症为例开展基于该框架的系统实践，开发实现了原发性头痛诊断决策支持系统和阿尔兹海默症诊断决策支持系统，并对系统框架的可用性和可扩展性进行验证和讨论</a:t>
            </a:r>
            <a:endParaRPr lang="zh-CN" altLang="en-US" sz="2000" kern="0" dirty="0">
              <a:solidFill>
                <a:srgbClr val="1D528D"/>
              </a:solidFill>
              <a:latin typeface="宋体" pitchFamily="2" charset="-122"/>
              <a:ea typeface="宋体" pitchFamily="2" charset="-122"/>
            </a:endParaRPr>
          </a:p>
        </p:txBody>
      </p:sp>
    </p:spTree>
    <p:extLst>
      <p:ext uri="{BB962C8B-B14F-4D97-AF65-F5344CB8AC3E}">
        <p14:creationId xmlns:p14="http://schemas.microsoft.com/office/powerpoint/2010/main" val="36329348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讨论与展望</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845625" y="1772816"/>
            <a:ext cx="7452751" cy="3908762"/>
          </a:xfrm>
          <a:prstGeom prst="rect">
            <a:avLst/>
          </a:prstGeom>
          <a:noFill/>
        </p:spPr>
        <p:txBody>
          <a:bodyPr wrap="square" rtlCol="0">
            <a:spAutoFit/>
          </a:bodyPr>
          <a:lstStyle/>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在系统中增加图像信息的录入、查询和展示功能，使得诊疗信息更完善，使用</a:t>
            </a:r>
            <a:r>
              <a:rPr lang="en-US" altLang="zh-CN" sz="2000" kern="0" dirty="0" err="1">
                <a:solidFill>
                  <a:srgbClr val="1D528D"/>
                </a:solidFill>
                <a:latin typeface="宋体" pitchFamily="2" charset="-122"/>
                <a:ea typeface="宋体" pitchFamily="2" charset="-122"/>
              </a:rPr>
              <a:t>MongoDB</a:t>
            </a:r>
            <a:r>
              <a:rPr lang="zh-CN" altLang="en-US" sz="2000" kern="0" dirty="0">
                <a:solidFill>
                  <a:srgbClr val="1D528D"/>
                </a:solidFill>
                <a:latin typeface="宋体" pitchFamily="2" charset="-122"/>
                <a:ea typeface="宋体" pitchFamily="2" charset="-122"/>
              </a:rPr>
              <a:t>的子模块</a:t>
            </a:r>
            <a:r>
              <a:rPr lang="en-US" altLang="zh-CN" sz="2000" kern="0" dirty="0">
                <a:solidFill>
                  <a:srgbClr val="1D528D"/>
                </a:solidFill>
                <a:latin typeface="宋体" pitchFamily="2" charset="-122"/>
                <a:ea typeface="宋体" pitchFamily="2" charset="-122"/>
              </a:rPr>
              <a:t> </a:t>
            </a:r>
            <a:r>
              <a:rPr lang="en-US" altLang="zh-CN" sz="2000" kern="0" dirty="0" err="1">
                <a:solidFill>
                  <a:srgbClr val="1D528D"/>
                </a:solidFill>
                <a:latin typeface="宋体" pitchFamily="2" charset="-122"/>
                <a:ea typeface="宋体" pitchFamily="2" charset="-122"/>
              </a:rPr>
              <a:t>GridFS</a:t>
            </a:r>
            <a:r>
              <a:rPr lang="zh-CN" altLang="en-US" sz="2000" kern="0" dirty="0">
                <a:solidFill>
                  <a:srgbClr val="1D528D"/>
                </a:solidFill>
                <a:latin typeface="宋体" pitchFamily="2" charset="-122"/>
                <a:ea typeface="宋体" pitchFamily="2" charset="-122"/>
              </a:rPr>
              <a:t>实现分布式文件存储从而达到对于大量临床图像信息的管理</a:t>
            </a:r>
            <a:endParaRPr lang="en-US" altLang="zh-CN" sz="2000" kern="0" dirty="0">
              <a:solidFill>
                <a:srgbClr val="1D528D"/>
              </a:solidFill>
              <a:latin typeface="宋体" pitchFamily="2" charset="-122"/>
              <a:ea typeface="宋体" pitchFamily="2"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系统</a:t>
            </a:r>
            <a:r>
              <a:rPr lang="zh-CN" altLang="en-US" sz="2000" kern="0" dirty="0">
                <a:solidFill>
                  <a:srgbClr val="1D528D"/>
                </a:solidFill>
                <a:latin typeface="宋体" pitchFamily="2" charset="-122"/>
                <a:ea typeface="宋体" pitchFamily="2" charset="-122"/>
              </a:rPr>
              <a:t>中病人的基本信息录入的功能可通过开发与社区医疗电子病历系统数据交互的组件实现自动化，减少手动输入量，增加系统的用户友好性</a:t>
            </a:r>
            <a:endParaRPr lang="en-US" altLang="zh-CN" sz="2000" kern="0" dirty="0">
              <a:solidFill>
                <a:srgbClr val="1D528D"/>
              </a:solidFill>
              <a:latin typeface="宋体" pitchFamily="2" charset="-122"/>
              <a:ea typeface="宋体" pitchFamily="2"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建立面向专家的知识表达和更新平台，帮助专家和医疗信息工作者的协同合作，提高系统开发和更新的效率</a:t>
            </a:r>
            <a:endParaRPr lang="zh-CN" altLang="en-US" sz="2000" kern="0" dirty="0">
              <a:solidFill>
                <a:srgbClr val="1D528D"/>
              </a:solidFill>
              <a:latin typeface="宋体" pitchFamily="2" charset="-122"/>
              <a:ea typeface="宋体" pitchFamily="2" charset="-122"/>
            </a:endParaRPr>
          </a:p>
        </p:txBody>
      </p:sp>
    </p:spTree>
    <p:extLst>
      <p:ext uri="{BB962C8B-B14F-4D97-AF65-F5344CB8AC3E}">
        <p14:creationId xmlns:p14="http://schemas.microsoft.com/office/powerpoint/2010/main" val="18021974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致谢</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431540" y="1844824"/>
            <a:ext cx="8280920" cy="2529923"/>
          </a:xfrm>
          <a:prstGeom prst="rect">
            <a:avLst/>
          </a:prstGeom>
          <a:noFill/>
        </p:spPr>
        <p:txBody>
          <a:bodyPr wrap="square" rtlCol="0">
            <a:spAutoFit/>
          </a:bodyPr>
          <a:lstStyle/>
          <a:p>
            <a:pPr marL="342900" lvl="0" indent="-342900" fontAlgn="base">
              <a:lnSpc>
                <a:spcPct val="150000"/>
              </a:lnSpc>
              <a:spcBef>
                <a:spcPct val="20000"/>
              </a:spcBef>
              <a:spcAft>
                <a:spcPct val="0"/>
              </a:spcAft>
              <a:buClr>
                <a:srgbClr val="5AD9F2"/>
              </a:buClr>
              <a:buFont typeface="Wingdings" pitchFamily="2" charset="2"/>
              <a:buChar char="v"/>
            </a:pPr>
            <a:r>
              <a:rPr lang="zh-CN" altLang="en-US" sz="2400" kern="0" dirty="0">
                <a:solidFill>
                  <a:srgbClr val="1D528D"/>
                </a:solidFill>
                <a:latin typeface="宋体" pitchFamily="2" charset="-122"/>
                <a:ea typeface="宋体" pitchFamily="2" charset="-122"/>
              </a:rPr>
              <a:t>感谢各位答辩委员和在场参加我答辩的所有老师和同学</a:t>
            </a:r>
          </a:p>
          <a:p>
            <a:pPr marL="342900" lvl="0" indent="-342900" fontAlgn="base">
              <a:lnSpc>
                <a:spcPct val="150000"/>
              </a:lnSpc>
              <a:spcBef>
                <a:spcPct val="20000"/>
              </a:spcBef>
              <a:spcAft>
                <a:spcPct val="0"/>
              </a:spcAft>
              <a:buClr>
                <a:srgbClr val="5AD9F2"/>
              </a:buClr>
              <a:buFont typeface="Wingdings" pitchFamily="2" charset="2"/>
              <a:buChar char="v"/>
            </a:pPr>
            <a:r>
              <a:rPr lang="zh-CN" altLang="en-US" sz="2400" kern="0" dirty="0">
                <a:solidFill>
                  <a:srgbClr val="1D528D"/>
                </a:solidFill>
                <a:latin typeface="宋体" pitchFamily="2" charset="-122"/>
                <a:ea typeface="宋体" pitchFamily="2" charset="-122"/>
              </a:rPr>
              <a:t>感谢段会龙老师、吕旭东老师对我的教诲和指导</a:t>
            </a:r>
          </a:p>
          <a:p>
            <a:pPr marL="342900" lvl="0" indent="-342900" fontAlgn="base">
              <a:lnSpc>
                <a:spcPct val="150000"/>
              </a:lnSpc>
              <a:spcBef>
                <a:spcPct val="20000"/>
              </a:spcBef>
              <a:spcAft>
                <a:spcPct val="0"/>
              </a:spcAft>
              <a:buClr>
                <a:srgbClr val="5AD9F2"/>
              </a:buClr>
              <a:buFont typeface="Wingdings" pitchFamily="2" charset="2"/>
              <a:buChar char="v"/>
            </a:pPr>
            <a:r>
              <a:rPr lang="zh-CN" altLang="en-US" sz="2400" kern="0" dirty="0" smtClean="0">
                <a:solidFill>
                  <a:srgbClr val="1D528D"/>
                </a:solidFill>
                <a:latin typeface="宋体" pitchFamily="2" charset="-122"/>
                <a:ea typeface="宋体" pitchFamily="2" charset="-122"/>
              </a:rPr>
              <a:t>感谢</a:t>
            </a:r>
            <a:r>
              <a:rPr lang="zh-CN" altLang="en-US" sz="2400" kern="0" dirty="0">
                <a:solidFill>
                  <a:srgbClr val="1D528D"/>
                </a:solidFill>
                <a:latin typeface="宋体" pitchFamily="2" charset="-122"/>
                <a:ea typeface="宋体" pitchFamily="2" charset="-122"/>
              </a:rPr>
              <a:t>实验室所有老师、</a:t>
            </a:r>
            <a:r>
              <a:rPr lang="zh-CN" altLang="en-US" sz="2400" kern="0" dirty="0" smtClean="0">
                <a:solidFill>
                  <a:srgbClr val="1D528D"/>
                </a:solidFill>
                <a:latin typeface="宋体" pitchFamily="2" charset="-122"/>
                <a:ea typeface="宋体" pitchFamily="2" charset="-122"/>
              </a:rPr>
              <a:t>同学对</a:t>
            </a:r>
            <a:r>
              <a:rPr lang="zh-CN" altLang="en-US" sz="2400" kern="0" dirty="0">
                <a:solidFill>
                  <a:srgbClr val="1D528D"/>
                </a:solidFill>
                <a:latin typeface="宋体" pitchFamily="2" charset="-122"/>
                <a:ea typeface="宋体" pitchFamily="2" charset="-122"/>
              </a:rPr>
              <a:t>我的帮助</a:t>
            </a:r>
            <a:endParaRPr lang="en-US" altLang="zh-CN" sz="2400" kern="0" dirty="0">
              <a:solidFill>
                <a:srgbClr val="1D528D"/>
              </a:solidFill>
              <a:latin typeface="宋体" pitchFamily="2" charset="-122"/>
              <a:ea typeface="宋体" pitchFamily="2" charset="-122"/>
            </a:endParaRPr>
          </a:p>
          <a:p>
            <a:pPr marL="342900" lvl="0" indent="-342900" fontAlgn="base">
              <a:lnSpc>
                <a:spcPct val="150000"/>
              </a:lnSpc>
              <a:spcBef>
                <a:spcPct val="20000"/>
              </a:spcBef>
              <a:spcAft>
                <a:spcPct val="0"/>
              </a:spcAft>
              <a:buClr>
                <a:srgbClr val="5AD9F2"/>
              </a:buClr>
              <a:buFont typeface="Wingdings" pitchFamily="2" charset="2"/>
              <a:buChar char="v"/>
            </a:pPr>
            <a:r>
              <a:rPr lang="zh-CN" altLang="en-US" sz="2400" kern="0" dirty="0">
                <a:solidFill>
                  <a:srgbClr val="1D528D"/>
                </a:solidFill>
                <a:latin typeface="宋体" pitchFamily="2" charset="-122"/>
                <a:ea typeface="宋体" pitchFamily="2" charset="-122"/>
              </a:rPr>
              <a:t>感谢家人、朋友对我的支持和鼓励</a:t>
            </a:r>
          </a:p>
        </p:txBody>
      </p:sp>
    </p:spTree>
    <p:extLst>
      <p:ext uri="{BB962C8B-B14F-4D97-AF65-F5344CB8AC3E}">
        <p14:creationId xmlns:p14="http://schemas.microsoft.com/office/powerpoint/2010/main" val="22977811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毕设\pictrute\imagesCAOCUNY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4613" y="4046146"/>
            <a:ext cx="1041616" cy="608609"/>
          </a:xfrm>
          <a:prstGeom prst="rect">
            <a:avLst/>
          </a:prstGeom>
          <a:noFill/>
          <a:extLst>
            <a:ext uri="{909E8E84-426E-40DD-AFC4-6F175D3DCCD1}">
              <a14:hiddenFill xmlns:a14="http://schemas.microsoft.com/office/drawing/2010/main">
                <a:solidFill>
                  <a:srgbClr val="FFFFFF"/>
                </a:solidFill>
              </a14:hiddenFill>
            </a:ext>
          </a:extLst>
        </p:spPr>
      </p:pic>
      <p:sp>
        <p:nvSpPr>
          <p:cNvPr id="57346" name="灯片编号占位符 1"/>
          <p:cNvSpPr>
            <a:spLocks noGrp="1"/>
          </p:cNvSpPr>
          <p:nvPr>
            <p:ph type="sldNum" sz="quarter" idx="12"/>
          </p:nvPr>
        </p:nvSpPr>
        <p:spPr>
          <a:xfrm>
            <a:off x="678378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社区医疗面临的问题</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1587801" y="3393564"/>
            <a:ext cx="1249368" cy="435129"/>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2" name="圆角矩形 11"/>
          <p:cNvSpPr/>
          <p:nvPr/>
        </p:nvSpPr>
        <p:spPr bwMode="auto">
          <a:xfrm>
            <a:off x="1043608" y="1988840"/>
            <a:ext cx="2199969" cy="2700811"/>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椭圆 12"/>
          <p:cNvSpPr/>
          <p:nvPr/>
        </p:nvSpPr>
        <p:spPr bwMode="auto">
          <a:xfrm>
            <a:off x="5775649" y="3027046"/>
            <a:ext cx="1033600" cy="397937"/>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pic>
        <p:nvPicPr>
          <p:cNvPr id="14" name="Picture 6" descr="C:\Users\Vico\Desktop\20120927022313699_easyicon_cn_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171" y="2939366"/>
            <a:ext cx="403666" cy="4036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Vico\Desktop\Hospit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7489" y="2097420"/>
            <a:ext cx="707932" cy="7079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Vico\Desktop\20120927022313699_easyicon_cn_25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8861" y="2807561"/>
            <a:ext cx="447176" cy="4471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Vico\Desktop\20120927022313699_easyicon_cn_25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3120" y="2931581"/>
            <a:ext cx="452569" cy="452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Users\Vico\Desktop\20120927022313699_easyicon_cn_25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12485" y="3102761"/>
            <a:ext cx="462936" cy="462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Vico\Desktop\20120927022313699_easyicon_cn_25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0691" y="3218185"/>
            <a:ext cx="413596" cy="4135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Users\Vico\Desktop\20120927022313699_easyicon_cn_256.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21660" y="3253432"/>
            <a:ext cx="522293" cy="522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Vico\Desktop\Hospita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0740" y="2089067"/>
            <a:ext cx="610416" cy="610416"/>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p:cNvSpPr/>
          <p:nvPr/>
        </p:nvSpPr>
        <p:spPr bwMode="auto">
          <a:xfrm>
            <a:off x="5662103" y="2003362"/>
            <a:ext cx="2222265" cy="2715639"/>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TextBox 26"/>
          <p:cNvSpPr txBox="1"/>
          <p:nvPr/>
        </p:nvSpPr>
        <p:spPr>
          <a:xfrm>
            <a:off x="6365747" y="4842417"/>
            <a:ext cx="1162939" cy="369332"/>
          </a:xfrm>
          <a:prstGeom prst="rect">
            <a:avLst/>
          </a:prstGeom>
          <a:noFill/>
        </p:spPr>
        <p:txBody>
          <a:bodyPr wrap="square" rtlCol="0">
            <a:spAutoFit/>
          </a:bodyPr>
          <a:lstStyle/>
          <a:p>
            <a:r>
              <a:rPr lang="zh-CN" altLang="en-US" dirty="0" smtClean="0"/>
              <a:t>医疗现状</a:t>
            </a:r>
            <a:endParaRPr lang="zh-CN" altLang="en-US" dirty="0"/>
          </a:p>
        </p:txBody>
      </p:sp>
      <p:pic>
        <p:nvPicPr>
          <p:cNvPr id="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9690" y="4003745"/>
            <a:ext cx="1042318" cy="60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左箭头 29"/>
          <p:cNvSpPr/>
          <p:nvPr/>
        </p:nvSpPr>
        <p:spPr bwMode="auto">
          <a:xfrm rot="3171638">
            <a:off x="6427228" y="3741141"/>
            <a:ext cx="275518" cy="12273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左箭头 30"/>
          <p:cNvSpPr/>
          <p:nvPr/>
        </p:nvSpPr>
        <p:spPr bwMode="auto">
          <a:xfrm rot="8712266">
            <a:off x="6909789" y="3423029"/>
            <a:ext cx="464459" cy="317002"/>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左箭头 31"/>
          <p:cNvSpPr/>
          <p:nvPr/>
        </p:nvSpPr>
        <p:spPr bwMode="auto">
          <a:xfrm rot="5094898">
            <a:off x="2020911" y="3858206"/>
            <a:ext cx="323791" cy="37588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左箭头 32"/>
          <p:cNvSpPr/>
          <p:nvPr/>
        </p:nvSpPr>
        <p:spPr bwMode="auto">
          <a:xfrm rot="3171638">
            <a:off x="1802655" y="3091739"/>
            <a:ext cx="250763" cy="116829"/>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5" name="Picture 7" descr="D:\毕设\pictrute\imagesCA1M51YD.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87273" y="2856339"/>
            <a:ext cx="341413" cy="3414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9727" y="3468368"/>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53490" y="341050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4974" y="260948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1460" y="2645066"/>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8518" y="2981948"/>
            <a:ext cx="182612" cy="3652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07367" y="4832844"/>
            <a:ext cx="1810236" cy="369332"/>
          </a:xfrm>
          <a:prstGeom prst="rect">
            <a:avLst/>
          </a:prstGeom>
          <a:noFill/>
        </p:spPr>
        <p:txBody>
          <a:bodyPr wrap="square" rtlCol="0">
            <a:spAutoFit/>
          </a:bodyPr>
          <a:lstStyle/>
          <a:p>
            <a:r>
              <a:rPr lang="zh-CN" altLang="en-US" dirty="0" smtClean="0"/>
              <a:t>理想医疗模式</a:t>
            </a:r>
            <a:endParaRPr lang="zh-CN" altLang="en-US" dirty="0"/>
          </a:p>
        </p:txBody>
      </p:sp>
      <p:sp>
        <p:nvSpPr>
          <p:cNvPr id="41" name="圆角矩形 40"/>
          <p:cNvSpPr/>
          <p:nvPr/>
        </p:nvSpPr>
        <p:spPr bwMode="auto">
          <a:xfrm>
            <a:off x="3703116" y="1696355"/>
            <a:ext cx="1512168" cy="3892885"/>
          </a:xfrm>
          <a:prstGeom prst="roundRect">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 name="TextBox 5"/>
          <p:cNvSpPr txBox="1"/>
          <p:nvPr/>
        </p:nvSpPr>
        <p:spPr>
          <a:xfrm>
            <a:off x="5643549" y="5310898"/>
            <a:ext cx="2875821" cy="923330"/>
          </a:xfrm>
          <a:prstGeom prst="rect">
            <a:avLst/>
          </a:prstGeom>
          <a:noFill/>
        </p:spPr>
        <p:txBody>
          <a:bodyPr wrap="square" rtlCol="0">
            <a:spAutoFit/>
          </a:bodyPr>
          <a:lstStyle>
            <a:defPPr>
              <a:defRPr lang="zh-CN"/>
            </a:defPPr>
          </a:lstStyle>
          <a:p>
            <a:r>
              <a:rPr lang="zh-CN" altLang="en-US" dirty="0"/>
              <a:t>大医院医疗负担过重，超负荷运作</a:t>
            </a:r>
            <a:r>
              <a:rPr lang="en-US" altLang="zh-CN" dirty="0"/>
              <a:t>,</a:t>
            </a:r>
            <a:r>
              <a:rPr lang="zh-CN" altLang="en-US" dirty="0"/>
              <a:t>社区医疗资源闲置浪费</a:t>
            </a:r>
          </a:p>
        </p:txBody>
      </p:sp>
      <p:sp>
        <p:nvSpPr>
          <p:cNvPr id="57347" name="TextBox 57346"/>
          <p:cNvSpPr txBox="1"/>
          <p:nvPr/>
        </p:nvSpPr>
        <p:spPr>
          <a:xfrm>
            <a:off x="846661" y="5333700"/>
            <a:ext cx="2789235" cy="923330"/>
          </a:xfrm>
          <a:prstGeom prst="rect">
            <a:avLst/>
          </a:prstGeom>
          <a:noFill/>
        </p:spPr>
        <p:txBody>
          <a:bodyPr wrap="square" rtlCol="0">
            <a:spAutoFit/>
          </a:bodyPr>
          <a:lstStyle/>
          <a:p>
            <a:r>
              <a:rPr lang="zh-CN" altLang="en-US" dirty="0" smtClean="0"/>
              <a:t>社区承担常见疾病的诊疗工作，中心医院专注于解决疑难杂症的诊疗问题</a:t>
            </a:r>
            <a:endParaRPr lang="zh-CN" altLang="en-US" dirty="0"/>
          </a:p>
        </p:txBody>
      </p:sp>
    </p:spTree>
    <p:extLst>
      <p:ext uri="{BB962C8B-B14F-4D97-AF65-F5344CB8AC3E}">
        <p14:creationId xmlns:p14="http://schemas.microsoft.com/office/powerpoint/2010/main" val="32136298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5</a:t>
            </a:fld>
            <a:endParaRPr lang="en-US" altLang="zh-CN" dirty="0"/>
          </a:p>
        </p:txBody>
      </p:sp>
      <p:sp>
        <p:nvSpPr>
          <p:cNvPr id="5"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临床决策支持系统</a:t>
            </a:r>
            <a:r>
              <a:rPr lang="zh-CN" altLang="en-US" sz="2400" b="1" dirty="0" smtClean="0">
                <a:solidFill>
                  <a:srgbClr val="FFFFFF"/>
                </a:solidFill>
                <a:latin typeface="Times New Roman" pitchFamily="18" charset="0"/>
                <a:ea typeface="黑体" pitchFamily="49" charset="-122"/>
                <a:cs typeface="Times New Roman" pitchFamily="18" charset="0"/>
              </a:rPr>
              <a:t>（</a:t>
            </a:r>
            <a:r>
              <a:rPr lang="en-US" altLang="zh-CN" sz="2400" b="1" dirty="0" smtClean="0">
                <a:solidFill>
                  <a:srgbClr val="FFFFFF"/>
                </a:solidFill>
                <a:latin typeface="Times New Roman" pitchFamily="18" charset="0"/>
                <a:ea typeface="黑体" pitchFamily="49" charset="-122"/>
                <a:cs typeface="Times New Roman" pitchFamily="18" charset="0"/>
              </a:rPr>
              <a:t>Clinical Decision Support System</a:t>
            </a:r>
            <a:r>
              <a:rPr lang="zh-CN" altLang="en-US" sz="2400" b="1" dirty="0" smtClean="0">
                <a:solidFill>
                  <a:srgbClr val="FFFFFF"/>
                </a:solidFill>
                <a:latin typeface="Times New Roman" pitchFamily="18" charset="0"/>
                <a:ea typeface="黑体" pitchFamily="49" charset="-122"/>
                <a:cs typeface="Times New Roman" pitchFamily="18" charset="0"/>
              </a:rPr>
              <a:t>）</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827584" y="2630732"/>
            <a:ext cx="4680520" cy="1590356"/>
          </a:xfrm>
          <a:prstGeom prst="ellipse">
            <a:avLst/>
          </a:prstGeom>
          <a:solidFill>
            <a:schemeClr val="accent3">
              <a:lumMod val="95000"/>
            </a:schemeClr>
          </a:solidFill>
          <a:ln w="9525" cap="flat" cmpd="sng" algn="ctr">
            <a:solidFill>
              <a:schemeClr val="bg2">
                <a:lumMod val="20000"/>
                <a:lumOff val="8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矩形 13"/>
          <p:cNvSpPr/>
          <p:nvPr/>
        </p:nvSpPr>
        <p:spPr>
          <a:xfrm>
            <a:off x="468411" y="1179263"/>
            <a:ext cx="8373391" cy="1200329"/>
          </a:xfrm>
          <a:prstGeom prst="rect">
            <a:avLst/>
          </a:prstGeom>
        </p:spPr>
        <p:txBody>
          <a:bodyPr wrap="square">
            <a:spAutoFit/>
          </a:bodyPr>
          <a:lstStyle/>
          <a:p>
            <a:pPr algn="just"/>
            <a:r>
              <a:rPr lang="en-US" altLang="zh-CN" dirty="0"/>
              <a:t>Clinical decision support systems (CDSS) are computer systems designed to impact clinician decision making about individual patients at the point in time that these decisions are made.               </a:t>
            </a:r>
            <a:endParaRPr lang="en-US" altLang="zh-CN" dirty="0" smtClean="0"/>
          </a:p>
          <a:p>
            <a:r>
              <a:rPr lang="en-US" altLang="zh-CN" dirty="0"/>
              <a:t> </a:t>
            </a:r>
            <a:r>
              <a:rPr lang="en-US" altLang="zh-CN" dirty="0" smtClean="0"/>
              <a:t>              -----------------</a:t>
            </a:r>
            <a:r>
              <a:rPr lang="en-US" altLang="zh-CN" dirty="0"/>
              <a:t>Clinical Decision Support Systems: Theory and Practice</a:t>
            </a:r>
          </a:p>
        </p:txBody>
      </p:sp>
      <p:sp>
        <p:nvSpPr>
          <p:cNvPr id="18" name="矩形 17"/>
          <p:cNvSpPr/>
          <p:nvPr/>
        </p:nvSpPr>
        <p:spPr>
          <a:xfrm>
            <a:off x="894102" y="3179206"/>
            <a:ext cx="646331"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smtClean="0">
                <a:solidFill>
                  <a:schemeClr val="accent1">
                    <a:lumMod val="50000"/>
                  </a:schemeClr>
                </a:solidFill>
                <a:latin typeface="+mn-ea"/>
              </a:rPr>
              <a:t>D</a:t>
            </a:r>
            <a:r>
              <a:rPr lang="en-US" altLang="zh-CN" dirty="0">
                <a:solidFill>
                  <a:schemeClr val="accent1">
                    <a:lumMod val="50000"/>
                  </a:schemeClr>
                </a:solidFill>
                <a:latin typeface="+mn-ea"/>
              </a:rPr>
              <a:t>EMS</a:t>
            </a:r>
            <a:endParaRPr lang="zh-CN" altLang="en-US" dirty="0">
              <a:solidFill>
                <a:schemeClr val="accent1">
                  <a:lumMod val="50000"/>
                </a:schemeClr>
              </a:solidFill>
              <a:latin typeface="+mn-ea"/>
            </a:endParaRPr>
          </a:p>
        </p:txBody>
      </p:sp>
      <p:sp>
        <p:nvSpPr>
          <p:cNvPr id="3" name="矩形 2"/>
          <p:cNvSpPr/>
          <p:nvPr/>
        </p:nvSpPr>
        <p:spPr>
          <a:xfrm>
            <a:off x="2260486" y="3613515"/>
            <a:ext cx="1925385" cy="646331"/>
          </a:xfrm>
          <a:prstGeom prst="rect">
            <a:avLst/>
          </a:prstGeom>
          <a:effectLst>
            <a:outerShdw blurRad="50800" dist="38100" dir="16200000" rotWithShape="0">
              <a:prstClr val="black">
                <a:alpha val="40000"/>
              </a:prstClr>
            </a:outerShdw>
          </a:effectLst>
        </p:spPr>
        <p:txBody>
          <a:bodyPr wrap="square">
            <a:spAutoFit/>
          </a:bodyPr>
          <a:lstStyle/>
          <a:p>
            <a:r>
              <a:rPr lang="en-US" altLang="zh-CN" sz="1600" dirty="0">
                <a:solidFill>
                  <a:schemeClr val="accent1">
                    <a:lumMod val="50000"/>
                  </a:schemeClr>
                </a:solidFill>
                <a:latin typeface="+mn-ea"/>
              </a:rPr>
              <a:t>Archimedes</a:t>
            </a:r>
            <a:r>
              <a:rPr lang="en-US" altLang="zh-CN" dirty="0">
                <a:solidFill>
                  <a:schemeClr val="accent1">
                    <a:lumMod val="50000"/>
                  </a:schemeClr>
                </a:solidFill>
                <a:latin typeface="+mn-ea"/>
              </a:rPr>
              <a:t> </a:t>
            </a:r>
            <a:r>
              <a:rPr lang="en-US" altLang="zh-CN" dirty="0" err="1">
                <a:solidFill>
                  <a:schemeClr val="accent1">
                    <a:lumMod val="50000"/>
                  </a:schemeClr>
                </a:solidFill>
                <a:latin typeface="+mn-ea"/>
              </a:rPr>
              <a:t>IndiGO</a:t>
            </a:r>
            <a:endParaRPr lang="zh-CN" altLang="en-US" dirty="0">
              <a:solidFill>
                <a:schemeClr val="accent1">
                  <a:lumMod val="50000"/>
                </a:schemeClr>
              </a:solidFill>
              <a:latin typeface="+mn-ea"/>
            </a:endParaRPr>
          </a:p>
        </p:txBody>
      </p:sp>
      <p:sp>
        <p:nvSpPr>
          <p:cNvPr id="6" name="矩形 5"/>
          <p:cNvSpPr/>
          <p:nvPr/>
        </p:nvSpPr>
        <p:spPr>
          <a:xfrm>
            <a:off x="1745617" y="3239912"/>
            <a:ext cx="1569660"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a:solidFill>
                  <a:schemeClr val="accent1">
                    <a:lumMod val="50000"/>
                  </a:schemeClr>
                </a:solidFill>
                <a:latin typeface="+mn-ea"/>
              </a:rPr>
              <a:t>Auminence</a:t>
            </a:r>
            <a:endParaRPr lang="zh-CN" altLang="en-US" sz="2400" dirty="0">
              <a:solidFill>
                <a:schemeClr val="accent1">
                  <a:lumMod val="50000"/>
                </a:schemeClr>
              </a:solidFill>
              <a:latin typeface="+mn-ea"/>
            </a:endParaRPr>
          </a:p>
        </p:txBody>
      </p:sp>
      <p:sp>
        <p:nvSpPr>
          <p:cNvPr id="15" name="矩形 14"/>
          <p:cNvSpPr/>
          <p:nvPr/>
        </p:nvSpPr>
        <p:spPr>
          <a:xfrm>
            <a:off x="1301365" y="3443152"/>
            <a:ext cx="992579"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err="1">
                <a:solidFill>
                  <a:schemeClr val="accent1">
                    <a:lumMod val="50000"/>
                  </a:schemeClr>
                </a:solidFill>
                <a:latin typeface="+mn-ea"/>
              </a:rPr>
              <a:t>Dxplain</a:t>
            </a:r>
            <a:endParaRPr lang="zh-CN" altLang="en-US" dirty="0">
              <a:solidFill>
                <a:schemeClr val="accent1">
                  <a:lumMod val="50000"/>
                </a:schemeClr>
              </a:solidFill>
              <a:latin typeface="+mn-ea"/>
            </a:endParaRPr>
          </a:p>
        </p:txBody>
      </p:sp>
      <p:sp>
        <p:nvSpPr>
          <p:cNvPr id="17" name="矩形 16"/>
          <p:cNvSpPr/>
          <p:nvPr/>
        </p:nvSpPr>
        <p:spPr>
          <a:xfrm>
            <a:off x="4450645" y="3296003"/>
            <a:ext cx="877163"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latin typeface="+mn-ea"/>
              </a:rPr>
              <a:t>Isabel</a:t>
            </a:r>
            <a:endParaRPr lang="zh-CN" altLang="en-US" dirty="0">
              <a:solidFill>
                <a:schemeClr val="accent1">
                  <a:lumMod val="50000"/>
                </a:schemeClr>
              </a:solidFill>
              <a:latin typeface="+mn-ea"/>
            </a:endParaRPr>
          </a:p>
        </p:txBody>
      </p:sp>
      <p:sp>
        <p:nvSpPr>
          <p:cNvPr id="19" name="矩形 18"/>
          <p:cNvSpPr/>
          <p:nvPr/>
        </p:nvSpPr>
        <p:spPr>
          <a:xfrm>
            <a:off x="3157470" y="2928601"/>
            <a:ext cx="1338828"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latin typeface="+mn-ea"/>
              </a:rPr>
              <a:t>Micromedex</a:t>
            </a:r>
            <a:endParaRPr lang="zh-CN" altLang="en-US" dirty="0">
              <a:solidFill>
                <a:schemeClr val="accent1">
                  <a:lumMod val="50000"/>
                </a:schemeClr>
              </a:solidFill>
              <a:latin typeface="+mn-ea"/>
            </a:endParaRPr>
          </a:p>
        </p:txBody>
      </p:sp>
      <p:sp>
        <p:nvSpPr>
          <p:cNvPr id="26" name="矩形 25"/>
          <p:cNvSpPr/>
          <p:nvPr/>
        </p:nvSpPr>
        <p:spPr>
          <a:xfrm>
            <a:off x="1475656" y="2966028"/>
            <a:ext cx="1569660" cy="369332"/>
          </a:xfrm>
          <a:prstGeom prst="rect">
            <a:avLst/>
          </a:prstGeom>
          <a:effectLst>
            <a:outerShdw blurRad="50800" dist="38100" dir="16200000" rotWithShape="0">
              <a:prstClr val="black">
                <a:alpha val="40000"/>
              </a:prstClr>
            </a:outerShdw>
          </a:effectLst>
        </p:spPr>
        <p:txBody>
          <a:bodyPr wrap="none">
            <a:spAutoFit/>
          </a:bodyPr>
          <a:lstStyle/>
          <a:p>
            <a:r>
              <a:rPr lang="zh-CN" altLang="en-US" dirty="0">
                <a:solidFill>
                  <a:schemeClr val="accent1">
                    <a:lumMod val="50000"/>
                  </a:schemeClr>
                </a:solidFill>
                <a:latin typeface="+mn-ea"/>
              </a:rPr>
              <a:t>利兹腹痛系统</a:t>
            </a:r>
          </a:p>
        </p:txBody>
      </p:sp>
      <p:sp>
        <p:nvSpPr>
          <p:cNvPr id="27" name="矩形 26"/>
          <p:cNvSpPr/>
          <p:nvPr/>
        </p:nvSpPr>
        <p:spPr>
          <a:xfrm>
            <a:off x="2039215" y="2662849"/>
            <a:ext cx="2236510"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latin typeface="+mn-ea"/>
              </a:rPr>
              <a:t>神经外科决策支持系统</a:t>
            </a:r>
            <a:endParaRPr lang="zh-CN" altLang="en-US" sz="1600" dirty="0">
              <a:solidFill>
                <a:schemeClr val="accent1">
                  <a:lumMod val="50000"/>
                </a:schemeClr>
              </a:solidFill>
              <a:latin typeface="+mn-ea"/>
            </a:endParaRPr>
          </a:p>
        </p:txBody>
      </p:sp>
      <p:sp>
        <p:nvSpPr>
          <p:cNvPr id="28" name="矩形 27"/>
          <p:cNvSpPr/>
          <p:nvPr/>
        </p:nvSpPr>
        <p:spPr>
          <a:xfrm>
            <a:off x="3167844" y="3665335"/>
            <a:ext cx="2031325"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latin typeface="+mn-ea"/>
              </a:rPr>
              <a:t>心脏病决策支持系统</a:t>
            </a:r>
            <a:endParaRPr lang="zh-CN" altLang="en-US" dirty="0">
              <a:solidFill>
                <a:schemeClr val="accent1">
                  <a:lumMod val="50000"/>
                </a:schemeClr>
              </a:solidFill>
              <a:latin typeface="+mn-ea"/>
            </a:endParaRPr>
          </a:p>
        </p:txBody>
      </p:sp>
      <p:sp>
        <p:nvSpPr>
          <p:cNvPr id="29" name="矩形 28"/>
          <p:cNvSpPr/>
          <p:nvPr/>
        </p:nvSpPr>
        <p:spPr>
          <a:xfrm>
            <a:off x="3427761" y="3201024"/>
            <a:ext cx="989373"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smtClean="0">
                <a:solidFill>
                  <a:schemeClr val="accent1">
                    <a:lumMod val="50000"/>
                  </a:schemeClr>
                </a:solidFill>
                <a:latin typeface="+mn-ea"/>
              </a:rPr>
              <a:t>Mycin</a:t>
            </a:r>
            <a:endParaRPr lang="zh-CN" altLang="en-US" sz="2400" dirty="0">
              <a:solidFill>
                <a:schemeClr val="accent1">
                  <a:lumMod val="50000"/>
                </a:schemeClr>
              </a:solidFill>
              <a:latin typeface="+mn-ea"/>
            </a:endParaRPr>
          </a:p>
        </p:txBody>
      </p:sp>
      <p:sp>
        <p:nvSpPr>
          <p:cNvPr id="30" name="矩形 29"/>
          <p:cNvSpPr/>
          <p:nvPr/>
        </p:nvSpPr>
        <p:spPr>
          <a:xfrm>
            <a:off x="4448382" y="3017235"/>
            <a:ext cx="1107996" cy="338554"/>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smtClean="0">
                <a:solidFill>
                  <a:schemeClr val="accent1">
                    <a:lumMod val="50000"/>
                  </a:schemeClr>
                </a:solidFill>
                <a:latin typeface="+mn-ea"/>
              </a:rPr>
              <a:t>Internist</a:t>
            </a:r>
            <a:endParaRPr lang="zh-CN" altLang="en-US" dirty="0">
              <a:solidFill>
                <a:schemeClr val="accent1">
                  <a:lumMod val="50000"/>
                </a:schemeClr>
              </a:solidFill>
              <a:latin typeface="+mn-ea"/>
            </a:endParaRPr>
          </a:p>
        </p:txBody>
      </p:sp>
      <p:sp>
        <p:nvSpPr>
          <p:cNvPr id="7" name="下箭头 6"/>
          <p:cNvSpPr/>
          <p:nvPr/>
        </p:nvSpPr>
        <p:spPr bwMode="auto">
          <a:xfrm>
            <a:off x="2334214" y="4695619"/>
            <a:ext cx="4641787" cy="1130390"/>
          </a:xfrm>
          <a:prstGeom prst="downArrow">
            <a:avLst/>
          </a:prstGeom>
          <a:solidFill>
            <a:schemeClr val="accent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TextBox 7"/>
          <p:cNvSpPr txBox="1"/>
          <p:nvPr/>
        </p:nvSpPr>
        <p:spPr>
          <a:xfrm>
            <a:off x="1889622" y="5737741"/>
            <a:ext cx="5778722" cy="707886"/>
          </a:xfrm>
          <a:prstGeom prst="rect">
            <a:avLst/>
          </a:prstGeom>
          <a:noFill/>
        </p:spPr>
        <p:txBody>
          <a:bodyPr wrap="square" rtlCol="0">
            <a:spAutoFit/>
          </a:bodyPr>
          <a:lstStyle/>
          <a:p>
            <a:pPr algn="just"/>
            <a:r>
              <a:rPr lang="zh-CN" alt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临床决策支持系统作为一种已被广泛验证过的成熟方案，可以解决社区医疗水平低下的问题</a:t>
            </a:r>
            <a:endPar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4" name="Freeform 296"/>
          <p:cNvSpPr>
            <a:spLocks/>
          </p:cNvSpPr>
          <p:nvPr/>
        </p:nvSpPr>
        <p:spPr bwMode="auto">
          <a:xfrm rot="5400000">
            <a:off x="5064862" y="3054468"/>
            <a:ext cx="2170934" cy="852403"/>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FFFFFF">
                  <a:lumMod val="65000"/>
                </a:srgbClr>
              </a:gs>
              <a:gs pos="100000">
                <a:srgbClr val="FFFFFF">
                  <a:alpha val="0"/>
                </a:srgbClr>
              </a:gs>
            </a:gsLst>
            <a:lin ang="5400000" scaled="1"/>
          </a:gradFill>
          <a:ln w="9525">
            <a:noFill/>
            <a:round/>
            <a:headEnd/>
            <a:tailEnd/>
          </a:ln>
        </p:spPr>
        <p:txBody>
          <a:bodyPr wrap="none" anchor="ctr"/>
          <a:lstStyle>
            <a:defPPr>
              <a:defRPr lang="en-US"/>
            </a:defPPr>
            <a:lvl1pPr algn="ctr" rtl="0" fontAlgn="base">
              <a:spcBef>
                <a:spcPct val="0"/>
              </a:spcBef>
              <a:spcAft>
                <a:spcPct val="0"/>
              </a:spcAft>
              <a:defRPr sz="2400" kern="1200">
                <a:solidFill>
                  <a:schemeClr val="tx1"/>
                </a:solidFill>
                <a:latin typeface="Arial" charset="0"/>
                <a:ea typeface="+mn-ea"/>
                <a:cs typeface="+mn-cs"/>
              </a:defRPr>
            </a:lvl1pPr>
            <a:lvl2pPr marL="457200" algn="ctr" rtl="0" fontAlgn="base">
              <a:spcBef>
                <a:spcPct val="0"/>
              </a:spcBef>
              <a:spcAft>
                <a:spcPct val="0"/>
              </a:spcAft>
              <a:defRPr sz="2400" kern="1200">
                <a:solidFill>
                  <a:schemeClr val="tx1"/>
                </a:solidFill>
                <a:latin typeface="Arial" charset="0"/>
                <a:ea typeface="+mn-ea"/>
                <a:cs typeface="+mn-cs"/>
              </a:defRPr>
            </a:lvl2pPr>
            <a:lvl3pPr marL="914400" algn="ctr" rtl="0" fontAlgn="base">
              <a:spcBef>
                <a:spcPct val="0"/>
              </a:spcBef>
              <a:spcAft>
                <a:spcPct val="0"/>
              </a:spcAft>
              <a:defRPr sz="2400" kern="1200">
                <a:solidFill>
                  <a:schemeClr val="tx1"/>
                </a:solidFill>
                <a:latin typeface="Arial" charset="0"/>
                <a:ea typeface="+mn-ea"/>
                <a:cs typeface="+mn-cs"/>
              </a:defRPr>
            </a:lvl3pPr>
            <a:lvl4pPr marL="1371600" algn="ctr" rtl="0" fontAlgn="base">
              <a:spcBef>
                <a:spcPct val="0"/>
              </a:spcBef>
              <a:spcAft>
                <a:spcPct val="0"/>
              </a:spcAft>
              <a:defRPr sz="2400" kern="1200">
                <a:solidFill>
                  <a:schemeClr val="tx1"/>
                </a:solidFill>
                <a:latin typeface="Arial" charset="0"/>
                <a:ea typeface="+mn-ea"/>
                <a:cs typeface="+mn-cs"/>
              </a:defRPr>
            </a:lvl4pPr>
            <a:lvl5pPr marL="1828800" algn="ct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宋体" charset="-122"/>
              <a:cs typeface="+mn-cs"/>
            </a:endParaRPr>
          </a:p>
        </p:txBody>
      </p:sp>
      <p:pic>
        <p:nvPicPr>
          <p:cNvPr id="25" name="Picture 4" descr="C:\Users\Nan Shan\AppData\Local\Microsoft\Windows\Temporary Internet Files\Content.IE5\1YNOCN14\MC90005698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6870" y="2442683"/>
            <a:ext cx="687057" cy="778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93" name="Picture 121" descr="C:\Users\FGJ\AppData\Roaming\Tencent\Users\794460205\QQ\WinTemp\RichOle\XD3@4H5A]DC[HVC0Z1SQS%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392" y="3431856"/>
            <a:ext cx="1123950" cy="100965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24"/>
          <p:cNvSpPr txBox="1">
            <a:spLocks noChangeArrowheads="1"/>
          </p:cNvSpPr>
          <p:nvPr/>
        </p:nvSpPr>
        <p:spPr bwMode="auto">
          <a:xfrm>
            <a:off x="7099457" y="3179402"/>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提高医疗</a:t>
            </a:r>
            <a:r>
              <a:rPr lang="zh-CN" altLang="en-US" sz="1400" dirty="0">
                <a:solidFill>
                  <a:srgbClr val="C00000"/>
                </a:solidFill>
                <a:ea typeface="宋体" pitchFamily="2" charset="-122"/>
              </a:rPr>
              <a:t>质量</a:t>
            </a:r>
          </a:p>
        </p:txBody>
      </p:sp>
      <p:sp>
        <p:nvSpPr>
          <p:cNvPr id="32" name="TextBox 25"/>
          <p:cNvSpPr txBox="1">
            <a:spLocks noChangeArrowheads="1"/>
          </p:cNvSpPr>
          <p:nvPr/>
        </p:nvSpPr>
        <p:spPr bwMode="auto">
          <a:xfrm>
            <a:off x="7099457" y="4387842"/>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降低医疗费</a:t>
            </a:r>
            <a:r>
              <a:rPr lang="zh-CN" altLang="en-US" sz="1400" dirty="0">
                <a:solidFill>
                  <a:srgbClr val="C00000"/>
                </a:solidFill>
                <a:ea typeface="宋体" pitchFamily="2" charset="-122"/>
              </a:rPr>
              <a:t>用</a:t>
            </a:r>
          </a:p>
        </p:txBody>
      </p:sp>
    </p:spTree>
    <p:extLst>
      <p:ext uri="{BB962C8B-B14F-4D97-AF65-F5344CB8AC3E}">
        <p14:creationId xmlns:p14="http://schemas.microsoft.com/office/powerpoint/2010/main" val="1581277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6</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社区临床决策支持需求分析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1" name="下箭头 20"/>
          <p:cNvSpPr/>
          <p:nvPr/>
        </p:nvSpPr>
        <p:spPr bwMode="auto">
          <a:xfrm>
            <a:off x="590577" y="4298832"/>
            <a:ext cx="576064" cy="972610"/>
          </a:xfrm>
          <a:prstGeom prst="downArrow">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TextBox 23"/>
          <p:cNvSpPr txBox="1"/>
          <p:nvPr/>
        </p:nvSpPr>
        <p:spPr>
          <a:xfrm>
            <a:off x="4283117" y="5254993"/>
            <a:ext cx="1214906" cy="738664"/>
          </a:xfrm>
          <a:prstGeom prst="rect">
            <a:avLst/>
          </a:prstGeom>
          <a:noFill/>
        </p:spPr>
        <p:txBody>
          <a:bodyPr wrap="square" rtlCol="0">
            <a:spAutoFit/>
          </a:bodyPr>
          <a:lstStyle/>
          <a:p>
            <a:r>
              <a:rPr lang="zh-CN" altLang="en-US" sz="1400" dirty="0" smtClean="0"/>
              <a:t>获取最新临床知识，提高医疗水平</a:t>
            </a:r>
            <a:endParaRPr lang="zh-CN" altLang="en-US" sz="1400" dirty="0"/>
          </a:p>
        </p:txBody>
      </p:sp>
      <p:sp>
        <p:nvSpPr>
          <p:cNvPr id="25" name="TextBox 24"/>
          <p:cNvSpPr txBox="1"/>
          <p:nvPr/>
        </p:nvSpPr>
        <p:spPr>
          <a:xfrm>
            <a:off x="1509433" y="4932888"/>
            <a:ext cx="1034130" cy="338554"/>
          </a:xfrm>
          <a:prstGeom prst="rect">
            <a:avLst/>
          </a:prstGeom>
          <a:noFill/>
        </p:spPr>
        <p:txBody>
          <a:bodyPr wrap="square" rtlCol="0">
            <a:spAutoFit/>
          </a:bodyPr>
          <a:lstStyle/>
          <a:p>
            <a:r>
              <a:rPr lang="zh-CN" altLang="en-US" sz="1600" dirty="0" smtClean="0"/>
              <a:t>领域专家</a:t>
            </a:r>
            <a:endParaRPr lang="en-US" altLang="zh-CN" sz="1600" dirty="0"/>
          </a:p>
        </p:txBody>
      </p:sp>
      <p:pic>
        <p:nvPicPr>
          <p:cNvPr id="26" name="Picture 2" descr="C:\Users\Vico\Desktop\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1526" y="3782664"/>
            <a:ext cx="902965" cy="10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3"/>
          <p:cNvSpPr>
            <a:spLocks/>
          </p:cNvSpPr>
          <p:nvPr/>
        </p:nvSpPr>
        <p:spPr bwMode="gray">
          <a:xfrm rot="4845318" flipV="1">
            <a:off x="3049614" y="3208703"/>
            <a:ext cx="554028" cy="1561172"/>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28" name="Picture 2" descr="C:\Users\Vico\Pictures\1102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016" y="3868600"/>
            <a:ext cx="99853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p:nvPr/>
        </p:nvSpPr>
        <p:spPr>
          <a:xfrm>
            <a:off x="4332695" y="4867137"/>
            <a:ext cx="1115751" cy="338554"/>
          </a:xfrm>
          <a:prstGeom prst="rect">
            <a:avLst/>
          </a:prstGeom>
          <a:noFill/>
        </p:spPr>
        <p:txBody>
          <a:bodyPr wrap="square" rtlCol="0">
            <a:spAutoFit/>
          </a:bodyPr>
          <a:lstStyle/>
          <a:p>
            <a:r>
              <a:rPr lang="zh-CN" altLang="en-US" sz="1600" dirty="0" smtClean="0"/>
              <a:t>社区医生</a:t>
            </a:r>
            <a:endParaRPr lang="zh-CN" altLang="en-US" sz="1600" dirty="0"/>
          </a:p>
        </p:txBody>
      </p:sp>
      <p:sp>
        <p:nvSpPr>
          <p:cNvPr id="31" name="Freeform 3"/>
          <p:cNvSpPr>
            <a:spLocks/>
          </p:cNvSpPr>
          <p:nvPr/>
        </p:nvSpPr>
        <p:spPr bwMode="gray">
          <a:xfrm rot="4752713" flipV="1">
            <a:off x="5927158" y="3175580"/>
            <a:ext cx="554028" cy="1647480"/>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32" name="Picture 4" descr="C:\Users\FGJ\Pictures\doct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7018" y="3987952"/>
            <a:ext cx="944660" cy="94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201548" y="5209028"/>
            <a:ext cx="1475423" cy="307777"/>
          </a:xfrm>
          <a:prstGeom prst="rect">
            <a:avLst/>
          </a:prstGeom>
          <a:noFill/>
        </p:spPr>
        <p:txBody>
          <a:bodyPr wrap="square" rtlCol="0">
            <a:spAutoFit/>
          </a:bodyPr>
          <a:lstStyle/>
          <a:p>
            <a:r>
              <a:rPr lang="zh-CN" altLang="en-US" sz="1400" dirty="0" smtClean="0"/>
              <a:t>知识的传播应用</a:t>
            </a:r>
            <a:endParaRPr lang="zh-CN" altLang="en-US" sz="1400" dirty="0"/>
          </a:p>
        </p:txBody>
      </p:sp>
      <p:sp>
        <p:nvSpPr>
          <p:cNvPr id="34" name="TextBox 33"/>
          <p:cNvSpPr txBox="1"/>
          <p:nvPr/>
        </p:nvSpPr>
        <p:spPr>
          <a:xfrm>
            <a:off x="7291526" y="5274068"/>
            <a:ext cx="1395274" cy="738664"/>
          </a:xfrm>
          <a:prstGeom prst="rect">
            <a:avLst/>
          </a:prstGeom>
          <a:noFill/>
        </p:spPr>
        <p:txBody>
          <a:bodyPr wrap="square" rtlCol="0">
            <a:spAutoFit/>
          </a:bodyPr>
          <a:lstStyle/>
          <a:p>
            <a:r>
              <a:rPr lang="zh-CN" altLang="en-US" sz="1400" dirty="0" smtClean="0"/>
              <a:t>满足常见病诊疗需求的高质量的医疗服务</a:t>
            </a:r>
            <a:endParaRPr lang="zh-CN" altLang="en-US" sz="1400" dirty="0"/>
          </a:p>
        </p:txBody>
      </p:sp>
      <p:sp>
        <p:nvSpPr>
          <p:cNvPr id="35" name="TextBox 34"/>
          <p:cNvSpPr txBox="1"/>
          <p:nvPr/>
        </p:nvSpPr>
        <p:spPr>
          <a:xfrm>
            <a:off x="127654" y="4006795"/>
            <a:ext cx="1747084" cy="307777"/>
          </a:xfrm>
          <a:prstGeom prst="rect">
            <a:avLst/>
          </a:prstGeom>
          <a:noFill/>
        </p:spPr>
        <p:txBody>
          <a:bodyPr wrap="square" rtlCol="0">
            <a:spAutoFit/>
          </a:bodyPr>
          <a:lstStyle/>
          <a:p>
            <a:r>
              <a:rPr lang="zh-CN" altLang="en-US" sz="1400" dirty="0" smtClean="0"/>
              <a:t>临床数据获取利用</a:t>
            </a:r>
            <a:endParaRPr lang="zh-CN" altLang="en-US" sz="1400" dirty="0"/>
          </a:p>
        </p:txBody>
      </p:sp>
      <p:sp>
        <p:nvSpPr>
          <p:cNvPr id="36" name="Freeform 5"/>
          <p:cNvSpPr>
            <a:spLocks/>
          </p:cNvSpPr>
          <p:nvPr/>
        </p:nvSpPr>
        <p:spPr bwMode="gray">
          <a:xfrm rot="9488641" flipV="1">
            <a:off x="2696581" y="4745642"/>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7" name="Freeform 5"/>
          <p:cNvSpPr>
            <a:spLocks/>
          </p:cNvSpPr>
          <p:nvPr/>
        </p:nvSpPr>
        <p:spPr bwMode="gray">
          <a:xfrm rot="9488641" flipV="1">
            <a:off x="5628972" y="4724827"/>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8" name="TextBox 37"/>
          <p:cNvSpPr txBox="1"/>
          <p:nvPr/>
        </p:nvSpPr>
        <p:spPr>
          <a:xfrm>
            <a:off x="7449728" y="4824675"/>
            <a:ext cx="758949" cy="338554"/>
          </a:xfrm>
          <a:prstGeom prst="rect">
            <a:avLst/>
          </a:prstGeom>
          <a:noFill/>
        </p:spPr>
        <p:txBody>
          <a:bodyPr wrap="square" rtlCol="0">
            <a:spAutoFit/>
          </a:bodyPr>
          <a:lstStyle/>
          <a:p>
            <a:r>
              <a:rPr lang="zh-CN" altLang="en-US" sz="1600" dirty="0" smtClean="0"/>
              <a:t>患者</a:t>
            </a:r>
            <a:endParaRPr lang="zh-CN" altLang="en-US" sz="1600" dirty="0"/>
          </a:p>
        </p:txBody>
      </p:sp>
      <p:sp>
        <p:nvSpPr>
          <p:cNvPr id="39" name="TextBox 38"/>
          <p:cNvSpPr txBox="1"/>
          <p:nvPr/>
        </p:nvSpPr>
        <p:spPr>
          <a:xfrm>
            <a:off x="409160" y="4575830"/>
            <a:ext cx="1184072" cy="307777"/>
          </a:xfrm>
          <a:prstGeom prst="rect">
            <a:avLst/>
          </a:prstGeom>
          <a:noFill/>
        </p:spPr>
        <p:txBody>
          <a:bodyPr wrap="square" rtlCol="0">
            <a:spAutoFit/>
          </a:bodyPr>
          <a:lstStyle/>
          <a:p>
            <a:r>
              <a:rPr lang="zh-CN" altLang="en-US" sz="1400" dirty="0" smtClean="0"/>
              <a:t>知识更新</a:t>
            </a:r>
            <a:endParaRPr lang="zh-CN" altLang="en-US" sz="1400" dirty="0"/>
          </a:p>
        </p:txBody>
      </p:sp>
      <p:sp>
        <p:nvSpPr>
          <p:cNvPr id="3" name="圆角矩形 2"/>
          <p:cNvSpPr/>
          <p:nvPr/>
        </p:nvSpPr>
        <p:spPr bwMode="auto">
          <a:xfrm>
            <a:off x="2049705" y="2228689"/>
            <a:ext cx="4680520" cy="576064"/>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 name="圆角矩形 3"/>
          <p:cNvSpPr/>
          <p:nvPr/>
        </p:nvSpPr>
        <p:spPr bwMode="auto">
          <a:xfrm>
            <a:off x="775361" y="1294547"/>
            <a:ext cx="2502273" cy="879977"/>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41" name="圆角矩形 40"/>
          <p:cNvSpPr/>
          <p:nvPr/>
        </p:nvSpPr>
        <p:spPr bwMode="auto">
          <a:xfrm>
            <a:off x="3287159" y="1294548"/>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42" name="圆角矩形 41"/>
          <p:cNvSpPr/>
          <p:nvPr/>
        </p:nvSpPr>
        <p:spPr bwMode="auto">
          <a:xfrm>
            <a:off x="5789432" y="1294546"/>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5" name="TextBox 4"/>
          <p:cNvSpPr txBox="1"/>
          <p:nvPr/>
        </p:nvSpPr>
        <p:spPr>
          <a:xfrm>
            <a:off x="2049705" y="2332055"/>
            <a:ext cx="4934775" cy="369332"/>
          </a:xfrm>
          <a:prstGeom prst="rect">
            <a:avLst/>
          </a:prstGeom>
          <a:noFill/>
        </p:spPr>
        <p:txBody>
          <a:bodyPr wrap="square" rtlCol="0">
            <a:spAutoFit/>
          </a:bodyPr>
          <a:lstStyle/>
          <a:p>
            <a:r>
              <a:rPr lang="en-US" altLang="zh-CN" dirty="0"/>
              <a:t>Three pillars for realizing the promise of CDS</a:t>
            </a:r>
          </a:p>
        </p:txBody>
      </p:sp>
      <p:sp>
        <p:nvSpPr>
          <p:cNvPr id="6" name="TextBox 5"/>
          <p:cNvSpPr txBox="1"/>
          <p:nvPr/>
        </p:nvSpPr>
        <p:spPr>
          <a:xfrm>
            <a:off x="878609" y="1305359"/>
            <a:ext cx="2253232" cy="923330"/>
          </a:xfrm>
          <a:prstGeom prst="rect">
            <a:avLst/>
          </a:prstGeom>
          <a:noFill/>
        </p:spPr>
        <p:txBody>
          <a:bodyPr wrap="square" rtlCol="0">
            <a:spAutoFit/>
          </a:bodyPr>
          <a:lstStyle/>
          <a:p>
            <a:r>
              <a:rPr lang="en-US" altLang="zh-CN" dirty="0"/>
              <a:t>1.Best Knowledge Available when needed</a:t>
            </a:r>
          </a:p>
        </p:txBody>
      </p:sp>
      <p:sp>
        <p:nvSpPr>
          <p:cNvPr id="9" name="TextBox 8"/>
          <p:cNvSpPr txBox="1"/>
          <p:nvPr/>
        </p:nvSpPr>
        <p:spPr>
          <a:xfrm>
            <a:off x="3397181" y="1411369"/>
            <a:ext cx="2277630" cy="646331"/>
          </a:xfrm>
          <a:prstGeom prst="rect">
            <a:avLst/>
          </a:prstGeom>
          <a:noFill/>
        </p:spPr>
        <p:txBody>
          <a:bodyPr wrap="square" rtlCol="0">
            <a:spAutoFit/>
          </a:bodyPr>
          <a:lstStyle/>
          <a:p>
            <a:r>
              <a:rPr lang="en-US" altLang="zh-CN" dirty="0"/>
              <a:t>2.High Adoption and Effective use </a:t>
            </a:r>
          </a:p>
        </p:txBody>
      </p:sp>
      <p:sp>
        <p:nvSpPr>
          <p:cNvPr id="10" name="TextBox 9"/>
          <p:cNvSpPr txBox="1"/>
          <p:nvPr/>
        </p:nvSpPr>
        <p:spPr>
          <a:xfrm>
            <a:off x="5919849" y="1305359"/>
            <a:ext cx="2494096" cy="923330"/>
          </a:xfrm>
          <a:prstGeom prst="rect">
            <a:avLst/>
          </a:prstGeom>
          <a:noFill/>
        </p:spPr>
        <p:txBody>
          <a:bodyPr wrap="square" rtlCol="0">
            <a:spAutoFit/>
          </a:bodyPr>
          <a:lstStyle/>
          <a:p>
            <a:r>
              <a:rPr lang="en-US" altLang="zh-CN" dirty="0"/>
              <a:t>3.Continuous Improvement of knowledge and CDS</a:t>
            </a:r>
          </a:p>
        </p:txBody>
      </p:sp>
      <p:sp>
        <p:nvSpPr>
          <p:cNvPr id="11" name="TextBox 10"/>
          <p:cNvSpPr txBox="1"/>
          <p:nvPr/>
        </p:nvSpPr>
        <p:spPr>
          <a:xfrm>
            <a:off x="2855111" y="5369791"/>
            <a:ext cx="864096" cy="276999"/>
          </a:xfrm>
          <a:prstGeom prst="rect">
            <a:avLst/>
          </a:prstGeom>
          <a:noFill/>
        </p:spPr>
        <p:txBody>
          <a:bodyPr wrap="square" rtlCol="0">
            <a:spAutoFit/>
          </a:bodyPr>
          <a:lstStyle/>
          <a:p>
            <a:r>
              <a:rPr lang="zh-CN" altLang="en-US" sz="1200" dirty="0" smtClean="0"/>
              <a:t>医学知识</a:t>
            </a:r>
            <a:endParaRPr lang="zh-CN" altLang="en-US" sz="1200" dirty="0"/>
          </a:p>
        </p:txBody>
      </p:sp>
      <p:sp>
        <p:nvSpPr>
          <p:cNvPr id="12" name="TextBox 11"/>
          <p:cNvSpPr txBox="1"/>
          <p:nvPr/>
        </p:nvSpPr>
        <p:spPr>
          <a:xfrm>
            <a:off x="2911184" y="3573016"/>
            <a:ext cx="924801" cy="276999"/>
          </a:xfrm>
          <a:prstGeom prst="rect">
            <a:avLst/>
          </a:prstGeom>
          <a:noFill/>
        </p:spPr>
        <p:txBody>
          <a:bodyPr wrap="square" rtlCol="0">
            <a:spAutoFit/>
          </a:bodyPr>
          <a:lstStyle>
            <a:defPPr>
              <a:defRPr lang="zh-CN"/>
            </a:defPPr>
            <a:lvl1pPr>
              <a:defRPr sz="1200"/>
            </a:lvl1pPr>
          </a:lstStyle>
          <a:p>
            <a:r>
              <a:rPr lang="zh-CN" altLang="en-US" dirty="0"/>
              <a:t>临床数据</a:t>
            </a:r>
          </a:p>
        </p:txBody>
      </p:sp>
      <p:sp>
        <p:nvSpPr>
          <p:cNvPr id="40" name="TextBox 39"/>
          <p:cNvSpPr txBox="1"/>
          <p:nvPr/>
        </p:nvSpPr>
        <p:spPr>
          <a:xfrm>
            <a:off x="5919849" y="5394747"/>
            <a:ext cx="864096" cy="276999"/>
          </a:xfrm>
          <a:prstGeom prst="rect">
            <a:avLst/>
          </a:prstGeom>
          <a:noFill/>
        </p:spPr>
        <p:txBody>
          <a:bodyPr wrap="square" rtlCol="0">
            <a:spAutoFit/>
          </a:bodyPr>
          <a:lstStyle/>
          <a:p>
            <a:r>
              <a:rPr lang="zh-CN" altLang="en-US" sz="1200" dirty="0" smtClean="0"/>
              <a:t>医疗服务</a:t>
            </a:r>
            <a:endParaRPr lang="zh-CN" altLang="en-US" sz="1200" dirty="0"/>
          </a:p>
        </p:txBody>
      </p:sp>
      <p:sp>
        <p:nvSpPr>
          <p:cNvPr id="43" name="TextBox 42"/>
          <p:cNvSpPr txBox="1"/>
          <p:nvPr/>
        </p:nvSpPr>
        <p:spPr>
          <a:xfrm>
            <a:off x="5759432" y="3562002"/>
            <a:ext cx="864096" cy="276999"/>
          </a:xfrm>
          <a:prstGeom prst="rect">
            <a:avLst/>
          </a:prstGeom>
          <a:noFill/>
        </p:spPr>
        <p:txBody>
          <a:bodyPr wrap="square" rtlCol="0">
            <a:spAutoFit/>
          </a:bodyPr>
          <a:lstStyle/>
          <a:p>
            <a:r>
              <a:rPr lang="zh-CN" altLang="en-US" sz="1200" dirty="0" smtClean="0"/>
              <a:t>患者数据</a:t>
            </a:r>
            <a:endParaRPr lang="zh-CN" altLang="en-US" sz="1200" dirty="0"/>
          </a:p>
        </p:txBody>
      </p:sp>
    </p:spTree>
    <p:extLst>
      <p:ext uri="{BB962C8B-B14F-4D97-AF65-F5344CB8AC3E}">
        <p14:creationId xmlns:p14="http://schemas.microsoft.com/office/powerpoint/2010/main" val="290513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7</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社区临床决策支持服务模式</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5"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2058" y="3431435"/>
            <a:ext cx="10144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2375" y="3412805"/>
            <a:ext cx="101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descr="C:\Users\Vico\Desktop\us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7605" y="4894607"/>
            <a:ext cx="77628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 descr="C:\Users\FGJ\AppData\Roaming\SogouExplorer\Download\1351402053_Person_Undefined_Fe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9763" y="4747037"/>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燕尾形箭头 31"/>
          <p:cNvSpPr/>
          <p:nvPr/>
        </p:nvSpPr>
        <p:spPr>
          <a:xfrm rot="9587891">
            <a:off x="3230761" y="3891187"/>
            <a:ext cx="530225" cy="338137"/>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3" name="燕尾形箭头 32"/>
          <p:cNvSpPr/>
          <p:nvPr/>
        </p:nvSpPr>
        <p:spPr>
          <a:xfrm rot="1724213">
            <a:off x="5141453" y="3872878"/>
            <a:ext cx="53181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4" name="上箭头 33"/>
          <p:cNvSpPr>
            <a:spLocks noChangeArrowheads="1"/>
          </p:cNvSpPr>
          <p:nvPr/>
        </p:nvSpPr>
        <p:spPr bwMode="auto">
          <a:xfrm>
            <a:off x="2812765" y="4371010"/>
            <a:ext cx="265113" cy="425450"/>
          </a:xfrm>
          <a:prstGeom prst="upArrow">
            <a:avLst>
              <a:gd name="adj1" fmla="val 50000"/>
              <a:gd name="adj2" fmla="val 50209"/>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5" name="下箭头 34"/>
          <p:cNvSpPr/>
          <p:nvPr/>
        </p:nvSpPr>
        <p:spPr>
          <a:xfrm>
            <a:off x="2118594" y="4433455"/>
            <a:ext cx="290512"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6" name="上箭头 35"/>
          <p:cNvSpPr>
            <a:spLocks noChangeArrowheads="1"/>
          </p:cNvSpPr>
          <p:nvPr/>
        </p:nvSpPr>
        <p:spPr bwMode="auto">
          <a:xfrm>
            <a:off x="6283082" y="4348187"/>
            <a:ext cx="233363" cy="425450"/>
          </a:xfrm>
          <a:prstGeom prst="upArrow">
            <a:avLst>
              <a:gd name="adj1" fmla="val 50000"/>
              <a:gd name="adj2" fmla="val 49857"/>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7" name="下箭头 36"/>
          <p:cNvSpPr/>
          <p:nvPr/>
        </p:nvSpPr>
        <p:spPr>
          <a:xfrm>
            <a:off x="7028395" y="4382879"/>
            <a:ext cx="238125"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8" name="右箭头 24"/>
          <p:cNvSpPr>
            <a:spLocks/>
          </p:cNvSpPr>
          <p:nvPr/>
        </p:nvSpPr>
        <p:spPr bwMode="auto">
          <a:xfrm rot="16200000">
            <a:off x="4444547" y="3315607"/>
            <a:ext cx="417512" cy="469900"/>
          </a:xfrm>
          <a:custGeom>
            <a:avLst/>
            <a:gdLst>
              <a:gd name="T0" fmla="*/ 0 w 834488"/>
              <a:gd name="T1" fmla="*/ 0 h 439714"/>
              <a:gd name="T2" fmla="*/ 658692 w 834488"/>
              <a:gd name="T3" fmla="*/ 177600 h 439714"/>
              <a:gd name="T4" fmla="*/ 658692 w 834488"/>
              <a:gd name="T5" fmla="*/ 62145 h 439714"/>
              <a:gd name="T6" fmla="*/ 836100 w 834488"/>
              <a:gd name="T7" fmla="*/ 293057 h 439714"/>
              <a:gd name="T8" fmla="*/ 658692 w 834488"/>
              <a:gd name="T9" fmla="*/ 523969 h 439714"/>
              <a:gd name="T10" fmla="*/ 658692 w 834488"/>
              <a:gd name="T11" fmla="*/ 408513 h 439714"/>
              <a:gd name="T12" fmla="*/ 19494 w 834488"/>
              <a:gd name="T13" fmla="*/ 573432 h 439714"/>
              <a:gd name="T14" fmla="*/ 0 w 834488"/>
              <a:gd name="T15" fmla="*/ 0 h 4397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4488" h="439714">
                <a:moveTo>
                  <a:pt x="0" y="0"/>
                </a:moveTo>
                <a:lnTo>
                  <a:pt x="657422" y="136186"/>
                </a:lnTo>
                <a:lnTo>
                  <a:pt x="657422" y="47653"/>
                </a:lnTo>
                <a:lnTo>
                  <a:pt x="834488" y="224719"/>
                </a:lnTo>
                <a:lnTo>
                  <a:pt x="657422" y="401785"/>
                </a:lnTo>
                <a:lnTo>
                  <a:pt x="657422" y="313252"/>
                </a:lnTo>
                <a:lnTo>
                  <a:pt x="19455" y="439714"/>
                </a:lnTo>
                <a:lnTo>
                  <a:pt x="0" y="0"/>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 name="下箭头 38"/>
          <p:cNvSpPr/>
          <p:nvPr/>
        </p:nvSpPr>
        <p:spPr>
          <a:xfrm>
            <a:off x="4265496" y="2363788"/>
            <a:ext cx="368300" cy="430212"/>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pic>
        <p:nvPicPr>
          <p:cNvPr id="40" name="Picture 2" descr="C:\Users\FGJ\Desktop\1349921491_data-center-px-pn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083" y="2794000"/>
            <a:ext cx="573581" cy="49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1475656" y="4370430"/>
            <a:ext cx="642938" cy="646331"/>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5B9BD5">
                    <a:lumMod val="50000"/>
                  </a:srgbClr>
                </a:solidFill>
                <a:effectLst/>
                <a:uLnTx/>
                <a:uFillTx/>
                <a:latin typeface="微软雅黑" pitchFamily="34" charset="-122"/>
                <a:ea typeface="微软雅黑" pitchFamily="34" charset="-122"/>
              </a:rPr>
              <a:t>诊疗服务</a:t>
            </a:r>
            <a:endParaRPr kumimoji="0" lang="zh-CN" altLang="en-US" sz="1800" b="0" i="0" u="none" strike="noStrike" kern="0" cap="none" spc="0" normalizeH="0" baseline="0" noProof="0" dirty="0">
              <a:ln>
                <a:noFill/>
              </a:ln>
              <a:solidFill>
                <a:srgbClr val="5B9BD5">
                  <a:lumMod val="50000"/>
                </a:srgbClr>
              </a:solidFill>
              <a:effectLst/>
              <a:uLnTx/>
              <a:uFillTx/>
              <a:latin typeface="微软雅黑" pitchFamily="34" charset="-122"/>
              <a:ea typeface="微软雅黑" pitchFamily="34" charset="-122"/>
            </a:endParaRPr>
          </a:p>
        </p:txBody>
      </p:sp>
      <p:sp>
        <p:nvSpPr>
          <p:cNvPr id="43" name="TextBox 42"/>
          <p:cNvSpPr txBox="1"/>
          <p:nvPr/>
        </p:nvSpPr>
        <p:spPr>
          <a:xfrm>
            <a:off x="4759118" y="2854443"/>
            <a:ext cx="1184783" cy="369332"/>
          </a:xfrm>
          <a:prstGeom prst="rect">
            <a:avLst/>
          </a:prstGeom>
          <a:noFill/>
        </p:spPr>
        <p:txBody>
          <a:bodyPr wrap="square" rtlCol="0">
            <a:spAutoFit/>
          </a:bodyPr>
          <a:lstStyle>
            <a:defPPr>
              <a:defRPr lang="zh-CN"/>
            </a:defPPr>
          </a:lstStyle>
          <a:p>
            <a:r>
              <a:rPr lang="zh-CN" altLang="en-US" dirty="0"/>
              <a:t>知识库</a:t>
            </a:r>
          </a:p>
        </p:txBody>
      </p:sp>
      <p:sp>
        <p:nvSpPr>
          <p:cNvPr id="44" name="TextBox 43"/>
          <p:cNvSpPr txBox="1"/>
          <p:nvPr/>
        </p:nvSpPr>
        <p:spPr>
          <a:xfrm>
            <a:off x="5573945" y="4411445"/>
            <a:ext cx="825818"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临床</a:t>
            </a:r>
            <a:endParaRPr lang="en-US" altLang="zh-CN" kern="0" dirty="0" smtClean="0">
              <a:solidFill>
                <a:schemeClr val="accent5">
                  <a:lumMod val="25000"/>
                </a:schemeClr>
              </a:solidFill>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数据</a:t>
            </a:r>
            <a:endParaRPr kumimoji="0" lang="zh-CN" altLang="en-US" sz="1800" b="0" i="0" u="none" strike="noStrike" kern="0" cap="none" spc="0" normalizeH="0" baseline="0" noProof="0" dirty="0">
              <a:ln>
                <a:noFill/>
              </a:ln>
              <a:solidFill>
                <a:schemeClr val="accent5">
                  <a:lumMod val="25000"/>
                </a:schemeClr>
              </a:solidFill>
              <a:effectLst/>
              <a:uLnTx/>
              <a:uFillTx/>
              <a:latin typeface="微软雅黑" pitchFamily="34" charset="-122"/>
              <a:ea typeface="微软雅黑" pitchFamily="34" charset="-122"/>
            </a:endParaRPr>
          </a:p>
        </p:txBody>
      </p:sp>
      <p:pic>
        <p:nvPicPr>
          <p:cNvPr id="45" name="Picture 4" descr="C:\Users\Vico\Desktop\Hospita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5184" y="1107281"/>
            <a:ext cx="131762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 descr="C:\Users\FGJ\Pictures\imagesCAULZML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359" y="3679632"/>
            <a:ext cx="960686" cy="96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燕尾形箭头 23"/>
          <p:cNvSpPr/>
          <p:nvPr/>
        </p:nvSpPr>
        <p:spPr>
          <a:xfrm rot="5628515">
            <a:off x="4121855" y="3317613"/>
            <a:ext cx="40618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0" name="TextBox 29"/>
          <p:cNvSpPr txBox="1"/>
          <p:nvPr/>
        </p:nvSpPr>
        <p:spPr>
          <a:xfrm>
            <a:off x="3495874" y="4521785"/>
            <a:ext cx="2156246" cy="3693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临床决策支持系统</a:t>
            </a:r>
          </a:p>
        </p:txBody>
      </p:sp>
      <p:pic>
        <p:nvPicPr>
          <p:cNvPr id="31" name="Picture 3" descr="C:\Users\Vico\Desktop\iphone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39757" y="4509682"/>
            <a:ext cx="331983" cy="33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3" descr="C:\Users\Vico\Desktop\iphone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63553" y="4447435"/>
            <a:ext cx="295272" cy="295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276287" y="1550471"/>
            <a:ext cx="1335076" cy="369332"/>
          </a:xfrm>
          <a:prstGeom prst="rect">
            <a:avLst/>
          </a:prstGeom>
          <a:noFill/>
        </p:spPr>
        <p:txBody>
          <a:bodyPr wrap="square" rtlCol="0">
            <a:spAutoFit/>
          </a:bodyPr>
          <a:lstStyle/>
          <a:p>
            <a:r>
              <a:rPr lang="zh-CN" altLang="en-US" dirty="0" smtClean="0"/>
              <a:t>中心医院</a:t>
            </a:r>
            <a:endParaRPr lang="zh-CN" altLang="en-US" dirty="0"/>
          </a:p>
        </p:txBody>
      </p:sp>
      <p:sp>
        <p:nvSpPr>
          <p:cNvPr id="48" name="TextBox 47"/>
          <p:cNvSpPr txBox="1"/>
          <p:nvPr/>
        </p:nvSpPr>
        <p:spPr>
          <a:xfrm>
            <a:off x="6909332" y="3708873"/>
            <a:ext cx="1335076" cy="369332"/>
          </a:xfrm>
          <a:prstGeom prst="rect">
            <a:avLst/>
          </a:prstGeom>
          <a:noFill/>
        </p:spPr>
        <p:txBody>
          <a:bodyPr wrap="square" rtlCol="0">
            <a:spAutoFit/>
          </a:bodyPr>
          <a:lstStyle/>
          <a:p>
            <a:r>
              <a:rPr lang="zh-CN" altLang="en-US" dirty="0" smtClean="0"/>
              <a:t>社区医院</a:t>
            </a:r>
            <a:endParaRPr lang="zh-CN" altLang="en-US" dirty="0"/>
          </a:p>
        </p:txBody>
      </p:sp>
      <p:sp>
        <p:nvSpPr>
          <p:cNvPr id="3" name="TextBox 2"/>
          <p:cNvSpPr txBox="1"/>
          <p:nvPr/>
        </p:nvSpPr>
        <p:spPr>
          <a:xfrm>
            <a:off x="7304595" y="5270392"/>
            <a:ext cx="936104" cy="369332"/>
          </a:xfrm>
          <a:prstGeom prst="rect">
            <a:avLst/>
          </a:prstGeom>
          <a:noFill/>
        </p:spPr>
        <p:txBody>
          <a:bodyPr wrap="square" rtlCol="0">
            <a:spAutoFit/>
          </a:bodyPr>
          <a:lstStyle/>
          <a:p>
            <a:r>
              <a:rPr lang="zh-CN" altLang="en-US" dirty="0" smtClean="0"/>
              <a:t>患者</a:t>
            </a:r>
            <a:endParaRPr lang="zh-CN" altLang="en-US" dirty="0"/>
          </a:p>
        </p:txBody>
      </p:sp>
    </p:spTree>
    <p:extLst>
      <p:ext uri="{BB962C8B-B14F-4D97-AF65-F5344CB8AC3E}">
        <p14:creationId xmlns:p14="http://schemas.microsoft.com/office/powerpoint/2010/main" val="3895352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utoShape 3"/>
          <p:cNvSpPr>
            <a:spLocks noChangeArrowheads="1"/>
          </p:cNvSpPr>
          <p:nvPr/>
        </p:nvSpPr>
        <p:spPr bwMode="ltGray">
          <a:xfrm>
            <a:off x="1738210" y="2372575"/>
            <a:ext cx="3131878" cy="2494482"/>
          </a:xfrm>
          <a:prstGeom prst="rightArrow">
            <a:avLst>
              <a:gd name="adj1" fmla="val 79306"/>
              <a:gd name="adj2" fmla="val 32395"/>
            </a:avLst>
          </a:prstGeom>
          <a:gradFill rotWithShape="1">
            <a:gsLst>
              <a:gs pos="0">
                <a:schemeClr val="accent1">
                  <a:gamma/>
                  <a:tint val="0"/>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dirty="0"/>
          </a:p>
        </p:txBody>
      </p:sp>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8</a:t>
            </a:fld>
            <a:endParaRPr lang="en-US" altLang="zh-CN" dirty="0"/>
          </a:p>
        </p:txBody>
      </p:sp>
      <p:sp>
        <p:nvSpPr>
          <p:cNvPr id="12" name="圆角矩形 11"/>
          <p:cNvSpPr/>
          <p:nvPr/>
        </p:nvSpPr>
        <p:spPr bwMode="auto">
          <a:xfrm>
            <a:off x="5148064" y="2636912"/>
            <a:ext cx="3600399" cy="1924322"/>
          </a:xfrm>
          <a:prstGeom prst="roundRect">
            <a:avLst/>
          </a:prstGeom>
          <a:noFill/>
          <a:ln w="2857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13" name="矩形 12"/>
          <p:cNvSpPr/>
          <p:nvPr/>
        </p:nvSpPr>
        <p:spPr bwMode="auto">
          <a:xfrm>
            <a:off x="5420945" y="2860646"/>
            <a:ext cx="424285" cy="1459241"/>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14" name="矩形 13"/>
          <p:cNvSpPr/>
          <p:nvPr/>
        </p:nvSpPr>
        <p:spPr bwMode="auto">
          <a:xfrm>
            <a:off x="6215321" y="2788398"/>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15" name="矩形 14"/>
          <p:cNvSpPr/>
          <p:nvPr/>
        </p:nvSpPr>
        <p:spPr bwMode="auto">
          <a:xfrm>
            <a:off x="6215322" y="3850580"/>
            <a:ext cx="1140009" cy="506107"/>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16" name="流程图: 磁盘 15"/>
          <p:cNvSpPr/>
          <p:nvPr/>
        </p:nvSpPr>
        <p:spPr bwMode="auto">
          <a:xfrm>
            <a:off x="7688776" y="3943137"/>
            <a:ext cx="736925" cy="539324"/>
          </a:xfrm>
          <a:prstGeom prst="flowChartMagneticDisk">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cxnSp>
        <p:nvCxnSpPr>
          <p:cNvPr id="17" name="直接箭头连接符 16"/>
          <p:cNvCxnSpPr>
            <a:stCxn id="14" idx="1"/>
            <a:endCxn id="13" idx="3"/>
          </p:cNvCxnSpPr>
          <p:nvPr/>
        </p:nvCxnSpPr>
        <p:spPr bwMode="auto">
          <a:xfrm flipH="1">
            <a:off x="5845230" y="3072989"/>
            <a:ext cx="370091" cy="51727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直接箭头连接符 17"/>
          <p:cNvCxnSpPr>
            <a:stCxn id="13" idx="3"/>
            <a:endCxn id="15" idx="1"/>
          </p:cNvCxnSpPr>
          <p:nvPr/>
        </p:nvCxnSpPr>
        <p:spPr bwMode="auto">
          <a:xfrm>
            <a:off x="5845230" y="3590267"/>
            <a:ext cx="370092" cy="513367"/>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9" name="直接箭头连接符 18"/>
          <p:cNvCxnSpPr>
            <a:endCxn id="27" idx="1"/>
          </p:cNvCxnSpPr>
          <p:nvPr/>
        </p:nvCxnSpPr>
        <p:spPr bwMode="auto">
          <a:xfrm flipV="1">
            <a:off x="7355330" y="3120390"/>
            <a:ext cx="443840" cy="891757"/>
          </a:xfrm>
          <a:prstGeom prst="straightConnector1">
            <a:avLst/>
          </a:prstGeom>
          <a:solidFill>
            <a:schemeClr val="accent1"/>
          </a:solidFill>
          <a:ln w="9525" cap="flat" cmpd="sng" algn="ctr">
            <a:solidFill>
              <a:schemeClr val="tx1"/>
            </a:solidFill>
            <a:prstDash val="lgDash"/>
            <a:round/>
            <a:headEnd type="arrow"/>
            <a:tailEnd type="arrow"/>
          </a:ln>
          <a:effectLst/>
        </p:spPr>
      </p:cxnSp>
      <p:cxnSp>
        <p:nvCxnSpPr>
          <p:cNvPr id="20" name="直接箭头连接符 19"/>
          <p:cNvCxnSpPr>
            <a:stCxn id="14" idx="2"/>
            <a:endCxn id="15" idx="0"/>
          </p:cNvCxnSpPr>
          <p:nvPr/>
        </p:nvCxnSpPr>
        <p:spPr bwMode="auto">
          <a:xfrm>
            <a:off x="6785326" y="3357580"/>
            <a:ext cx="1" cy="4930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1" name="直接箭头连接符 20"/>
          <p:cNvCxnSpPr>
            <a:stCxn id="16" idx="2"/>
            <a:endCxn id="15" idx="3"/>
          </p:cNvCxnSpPr>
          <p:nvPr/>
        </p:nvCxnSpPr>
        <p:spPr bwMode="auto">
          <a:xfrm flipH="1" flipV="1">
            <a:off x="7355331" y="4103634"/>
            <a:ext cx="333445" cy="10916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TextBox 21"/>
          <p:cNvSpPr txBox="1"/>
          <p:nvPr/>
        </p:nvSpPr>
        <p:spPr>
          <a:xfrm>
            <a:off x="5466913" y="2974645"/>
            <a:ext cx="332351" cy="1384995"/>
          </a:xfrm>
          <a:prstGeom prst="rect">
            <a:avLst/>
          </a:prstGeom>
          <a:noFill/>
        </p:spPr>
        <p:txBody>
          <a:bodyPr wrap="square" rtlCol="0">
            <a:spAutoFit/>
          </a:bodyPr>
          <a:lstStyle/>
          <a:p>
            <a:r>
              <a:rPr lang="zh-CN" altLang="en-US" sz="1200" dirty="0" smtClean="0"/>
              <a:t>人</a:t>
            </a:r>
            <a:endParaRPr lang="en-US" altLang="zh-CN" sz="1200" dirty="0" smtClean="0"/>
          </a:p>
          <a:p>
            <a:endParaRPr lang="en-US" altLang="zh-CN" sz="1200" dirty="0"/>
          </a:p>
          <a:p>
            <a:r>
              <a:rPr lang="zh-CN" altLang="en-US" sz="1200" dirty="0" smtClean="0"/>
              <a:t>机</a:t>
            </a:r>
            <a:endParaRPr lang="en-US" altLang="zh-CN" sz="1200" dirty="0" smtClean="0"/>
          </a:p>
          <a:p>
            <a:endParaRPr lang="en-US" altLang="zh-CN" sz="1200" dirty="0"/>
          </a:p>
          <a:p>
            <a:r>
              <a:rPr lang="zh-CN" altLang="en-US" sz="1200" dirty="0" smtClean="0"/>
              <a:t>交</a:t>
            </a:r>
            <a:endParaRPr lang="en-US" altLang="zh-CN" sz="1200" dirty="0" smtClean="0"/>
          </a:p>
          <a:p>
            <a:endParaRPr lang="en-US" altLang="zh-CN" sz="1200" dirty="0"/>
          </a:p>
          <a:p>
            <a:r>
              <a:rPr lang="zh-CN" altLang="en-US" sz="1200" dirty="0" smtClean="0"/>
              <a:t>互</a:t>
            </a:r>
            <a:endParaRPr lang="zh-CN" altLang="en-US" sz="1200" dirty="0"/>
          </a:p>
        </p:txBody>
      </p:sp>
      <p:sp>
        <p:nvSpPr>
          <p:cNvPr id="23" name="TextBox 22"/>
          <p:cNvSpPr txBox="1"/>
          <p:nvPr/>
        </p:nvSpPr>
        <p:spPr>
          <a:xfrm>
            <a:off x="6370576" y="2952517"/>
            <a:ext cx="849274" cy="276999"/>
          </a:xfrm>
          <a:prstGeom prst="rect">
            <a:avLst/>
          </a:prstGeom>
          <a:noFill/>
        </p:spPr>
        <p:txBody>
          <a:bodyPr wrap="square" rtlCol="0">
            <a:spAutoFit/>
          </a:bodyPr>
          <a:lstStyle/>
          <a:p>
            <a:pPr algn="ctr"/>
            <a:r>
              <a:rPr lang="zh-CN" altLang="en-US" sz="1200" dirty="0" smtClean="0"/>
              <a:t>解 释 器</a:t>
            </a:r>
            <a:endParaRPr lang="zh-CN" altLang="en-US" sz="1200" dirty="0"/>
          </a:p>
        </p:txBody>
      </p:sp>
      <p:sp>
        <p:nvSpPr>
          <p:cNvPr id="24" name="TextBox 23"/>
          <p:cNvSpPr txBox="1"/>
          <p:nvPr/>
        </p:nvSpPr>
        <p:spPr>
          <a:xfrm>
            <a:off x="6269756" y="4042888"/>
            <a:ext cx="950094" cy="276999"/>
          </a:xfrm>
          <a:prstGeom prst="rect">
            <a:avLst/>
          </a:prstGeom>
          <a:noFill/>
        </p:spPr>
        <p:txBody>
          <a:bodyPr wrap="square" rtlCol="0">
            <a:spAutoFit/>
          </a:bodyPr>
          <a:lstStyle/>
          <a:p>
            <a:pPr algn="ctr"/>
            <a:r>
              <a:rPr lang="zh-CN" altLang="en-US" sz="1200" dirty="0" smtClean="0"/>
              <a:t>推 理 引 擎</a:t>
            </a:r>
            <a:endParaRPr lang="zh-CN" altLang="en-US" sz="1200" dirty="0"/>
          </a:p>
        </p:txBody>
      </p:sp>
      <p:sp>
        <p:nvSpPr>
          <p:cNvPr id="25" name="TextBox 24"/>
          <p:cNvSpPr txBox="1"/>
          <p:nvPr/>
        </p:nvSpPr>
        <p:spPr>
          <a:xfrm>
            <a:off x="7764700" y="4139761"/>
            <a:ext cx="670412" cy="276999"/>
          </a:xfrm>
          <a:prstGeom prst="rect">
            <a:avLst/>
          </a:prstGeom>
          <a:noFill/>
        </p:spPr>
        <p:txBody>
          <a:bodyPr wrap="square" rtlCol="0">
            <a:spAutoFit/>
          </a:bodyPr>
          <a:lstStyle/>
          <a:p>
            <a:r>
              <a:rPr lang="zh-CN" altLang="en-US" sz="1200" dirty="0" smtClean="0"/>
              <a:t>知识库</a:t>
            </a:r>
            <a:endParaRPr lang="zh-CN" altLang="en-US" sz="1200" dirty="0"/>
          </a:p>
        </p:txBody>
      </p:sp>
      <p:sp>
        <p:nvSpPr>
          <p:cNvPr id="26" name="流程图: 磁盘 25"/>
          <p:cNvSpPr/>
          <p:nvPr/>
        </p:nvSpPr>
        <p:spPr bwMode="auto">
          <a:xfrm>
            <a:off x="7797370" y="2803327"/>
            <a:ext cx="736925" cy="539324"/>
          </a:xfrm>
          <a:prstGeom prst="flowChartMagneticDisk">
            <a:avLst/>
          </a:prstGeom>
          <a:solidFill>
            <a:schemeClr val="accent3">
              <a:lumMod val="95000"/>
            </a:schemeClr>
          </a:solidFill>
          <a:ln w="9525" cap="flat" cmpd="sng" algn="ctr">
            <a:solidFill>
              <a:schemeClr val="bg2"/>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27" name="TextBox 26"/>
          <p:cNvSpPr txBox="1"/>
          <p:nvPr/>
        </p:nvSpPr>
        <p:spPr>
          <a:xfrm>
            <a:off x="7799170" y="2981890"/>
            <a:ext cx="809216" cy="276999"/>
          </a:xfrm>
          <a:prstGeom prst="rect">
            <a:avLst/>
          </a:prstGeom>
          <a:noFill/>
        </p:spPr>
        <p:txBody>
          <a:bodyPr wrap="square" rtlCol="0">
            <a:spAutoFit/>
          </a:bodyPr>
          <a:lstStyle/>
          <a:p>
            <a:r>
              <a:rPr lang="zh-CN" altLang="en-US" sz="1200" dirty="0" smtClean="0"/>
              <a:t>工作存储</a:t>
            </a:r>
            <a:endParaRPr lang="zh-CN" altLang="en-US" sz="1200" dirty="0"/>
          </a:p>
        </p:txBody>
      </p:sp>
      <p:sp>
        <p:nvSpPr>
          <p:cNvPr id="28" name="圆角矩形 27"/>
          <p:cNvSpPr/>
          <p:nvPr/>
        </p:nvSpPr>
        <p:spPr bwMode="auto">
          <a:xfrm>
            <a:off x="6091536" y="2735518"/>
            <a:ext cx="1471744" cy="1681242"/>
          </a:xfrm>
          <a:prstGeom prst="roundRect">
            <a:avLst/>
          </a:prstGeom>
          <a:noFill/>
          <a:ln w="19050" cap="flat" cmpd="sng" algn="ctr">
            <a:solidFill>
              <a:srgbClr val="C0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29" name="圆角矩形 28"/>
          <p:cNvSpPr/>
          <p:nvPr/>
        </p:nvSpPr>
        <p:spPr bwMode="auto">
          <a:xfrm>
            <a:off x="7764700" y="2735518"/>
            <a:ext cx="843686" cy="640661"/>
          </a:xfrm>
          <a:prstGeom prst="roundRect">
            <a:avLst/>
          </a:prstGeom>
          <a:noFill/>
          <a:ln w="19050" cap="flat" cmpd="sng" algn="ctr">
            <a:solidFill>
              <a:srgbClr val="C0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30" name="圆角矩形 29"/>
          <p:cNvSpPr/>
          <p:nvPr/>
        </p:nvSpPr>
        <p:spPr bwMode="auto">
          <a:xfrm>
            <a:off x="5322522" y="2803328"/>
            <a:ext cx="623181" cy="1613432"/>
          </a:xfrm>
          <a:prstGeom prst="roundRect">
            <a:avLst/>
          </a:prstGeom>
          <a:noFill/>
          <a:ln w="19050" cap="flat" cmpd="sng" algn="ctr">
            <a:solidFill>
              <a:srgbClr val="C0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57" name="组合 56"/>
          <p:cNvGrpSpPr/>
          <p:nvPr/>
        </p:nvGrpSpPr>
        <p:grpSpPr>
          <a:xfrm>
            <a:off x="483589" y="1462513"/>
            <a:ext cx="3368331" cy="2254519"/>
            <a:chOff x="899592" y="1772816"/>
            <a:chExt cx="6991350" cy="1994841"/>
          </a:xfrm>
          <a:effectLst/>
        </p:grpSpPr>
        <p:sp>
          <p:nvSpPr>
            <p:cNvPr id="58"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59"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60" name="Rectangle 6"/>
            <p:cNvSpPr>
              <a:spLocks noChangeArrowheads="1"/>
            </p:cNvSpPr>
            <p:nvPr/>
          </p:nvSpPr>
          <p:spPr bwMode="gray">
            <a:xfrm>
              <a:off x="1078980" y="1944089"/>
              <a:ext cx="6629400" cy="1624881"/>
            </a:xfrm>
            <a:prstGeom prst="rect">
              <a:avLst/>
            </a:prstGeom>
            <a:solidFill>
              <a:srgbClr val="006699"/>
            </a:solidFill>
            <a:ln w="9525">
              <a:noFill/>
              <a:miter lim="800000"/>
              <a:headEnd/>
              <a:tailEnd/>
            </a:ln>
            <a:effectLst/>
          </p:spPr>
          <p:txBody>
            <a:bodyPr anchor="ctr"/>
            <a:lstStyle/>
            <a:p>
              <a:pPr algn="ctr">
                <a:lnSpc>
                  <a:spcPts val="2800"/>
                </a:lnSpc>
              </a:pPr>
              <a:endParaRPr lang="en-US" altLang="zh-CN" sz="1100" dirty="0">
                <a:solidFill>
                  <a:srgbClr val="FFFFFF"/>
                </a:solidFill>
                <a:ea typeface="宋体" pitchFamily="2" charset="-122"/>
              </a:endParaRPr>
            </a:p>
          </p:txBody>
        </p:sp>
      </p:grpSp>
      <p:sp>
        <p:nvSpPr>
          <p:cNvPr id="61" name="Text Box 8"/>
          <p:cNvSpPr txBox="1">
            <a:spLocks noChangeArrowheads="1"/>
          </p:cNvSpPr>
          <p:nvPr/>
        </p:nvSpPr>
        <p:spPr bwMode="gray">
          <a:xfrm>
            <a:off x="805274" y="1635979"/>
            <a:ext cx="2724800" cy="400110"/>
          </a:xfrm>
          <a:prstGeom prst="rect">
            <a:avLst/>
          </a:prstGeom>
          <a:noFill/>
          <a:ln>
            <a:noFill/>
          </a:ln>
          <a:effectLs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决策支持服务</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grpSp>
        <p:nvGrpSpPr>
          <p:cNvPr id="63" name="组合 62"/>
          <p:cNvGrpSpPr/>
          <p:nvPr/>
        </p:nvGrpSpPr>
        <p:grpSpPr>
          <a:xfrm>
            <a:off x="387631" y="3877057"/>
            <a:ext cx="3464289" cy="2167613"/>
            <a:chOff x="918642" y="3781667"/>
            <a:chExt cx="6951902" cy="2167613"/>
          </a:xfrm>
          <a:effectLst/>
        </p:grpSpPr>
        <p:sp>
          <p:nvSpPr>
            <p:cNvPr id="64" name="Rectangle 9"/>
            <p:cNvSpPr>
              <a:spLocks noChangeArrowheads="1"/>
            </p:cNvSpPr>
            <p:nvPr/>
          </p:nvSpPr>
          <p:spPr bwMode="gray">
            <a:xfrm>
              <a:off x="1104817" y="3975235"/>
              <a:ext cx="6629398" cy="1816477"/>
            </a:xfrm>
            <a:prstGeom prst="rect">
              <a:avLst/>
            </a:prstGeom>
            <a:solidFill>
              <a:srgbClr val="009999"/>
            </a:solidFill>
            <a:ln w="9525">
              <a:noFill/>
              <a:miter lim="800000"/>
              <a:headEnd/>
              <a:tailEnd/>
            </a:ln>
            <a:effectLst/>
          </p:spPr>
          <p:txBody>
            <a:bodyPr anchor="ctr"/>
            <a:lstStyle/>
            <a:p>
              <a:pPr algn="ctr" eaLnBrk="0" hangingPunct="0">
                <a:lnSpc>
                  <a:spcPts val="2800"/>
                </a:lnSpc>
              </a:pPr>
              <a:endParaRPr lang="en-US" altLang="zh-CN" sz="1400" dirty="0">
                <a:solidFill>
                  <a:srgbClr val="FFFFFF"/>
                </a:solidFill>
                <a:ea typeface="宋体" pitchFamily="2" charset="-122"/>
              </a:endParaRPr>
            </a:p>
          </p:txBody>
        </p:sp>
        <p:sp>
          <p:nvSpPr>
            <p:cNvPr id="65" name="Freeform 7"/>
            <p:cNvSpPr>
              <a:spLocks/>
            </p:cNvSpPr>
            <p:nvPr/>
          </p:nvSpPr>
          <p:spPr bwMode="gray">
            <a:xfrm>
              <a:off x="918642" y="4959280"/>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66" name="Freeform 8"/>
            <p:cNvSpPr>
              <a:spLocks/>
            </p:cNvSpPr>
            <p:nvPr/>
          </p:nvSpPr>
          <p:spPr bwMode="gray">
            <a:xfrm rot="10800000">
              <a:off x="5946495" y="3781667"/>
              <a:ext cx="1924049"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grpSp>
      <p:sp>
        <p:nvSpPr>
          <p:cNvPr id="67" name="TextBox 66"/>
          <p:cNvSpPr txBox="1"/>
          <p:nvPr/>
        </p:nvSpPr>
        <p:spPr>
          <a:xfrm>
            <a:off x="890762" y="2152750"/>
            <a:ext cx="2481759" cy="1200329"/>
          </a:xfrm>
          <a:prstGeom prst="rect">
            <a:avLst/>
          </a:prstGeom>
          <a:noFill/>
        </p:spPr>
        <p:txBody>
          <a:bodyPr wrap="square" rtlCol="0">
            <a:spAutoFit/>
          </a:bodyPr>
          <a:lstStyle/>
          <a:p>
            <a:pPr marL="285750" indent="-285750">
              <a:buFont typeface="Wingdings" pitchFamily="2" charset="2"/>
              <a:buChar char="Ø"/>
            </a:pPr>
            <a:r>
              <a:rPr lang="zh-CN" altLang="en-US" dirty="0" smtClean="0">
                <a:solidFill>
                  <a:schemeClr val="bg1"/>
                </a:solidFill>
              </a:rPr>
              <a:t>各种常见疾病的诊断推理</a:t>
            </a:r>
            <a:endParaRPr lang="en-US" altLang="zh-CN" dirty="0" smtClean="0">
              <a:solidFill>
                <a:schemeClr val="bg1"/>
              </a:solidFill>
            </a:endParaRPr>
          </a:p>
          <a:p>
            <a:pPr marL="285750" indent="-285750">
              <a:buFont typeface="Wingdings" pitchFamily="2" charset="2"/>
              <a:buChar char="Ø"/>
            </a:pPr>
            <a:r>
              <a:rPr lang="zh-CN" altLang="en-US" dirty="0" smtClean="0">
                <a:solidFill>
                  <a:schemeClr val="bg1"/>
                </a:solidFill>
              </a:rPr>
              <a:t>决策服务的动态添加及更新</a:t>
            </a:r>
            <a:endParaRPr lang="zh-CN" altLang="en-US" dirty="0">
              <a:solidFill>
                <a:schemeClr val="bg1"/>
              </a:solidFill>
            </a:endParaRPr>
          </a:p>
        </p:txBody>
      </p:sp>
      <p:sp>
        <p:nvSpPr>
          <p:cNvPr id="68" name="TextBox 67"/>
          <p:cNvSpPr txBox="1"/>
          <p:nvPr/>
        </p:nvSpPr>
        <p:spPr>
          <a:xfrm>
            <a:off x="822390" y="4664493"/>
            <a:ext cx="2481759" cy="923330"/>
          </a:xfrm>
          <a:prstGeom prst="rect">
            <a:avLst/>
          </a:prstGeom>
          <a:noFill/>
        </p:spPr>
        <p:txBody>
          <a:bodyPr wrap="square" rtlCol="0">
            <a:spAutoFit/>
          </a:bodyPr>
          <a:lstStyle/>
          <a:p>
            <a:pPr marL="285750" indent="-285750">
              <a:buFont typeface="Wingdings" pitchFamily="2" charset="2"/>
              <a:buChar char="Ø"/>
            </a:pPr>
            <a:r>
              <a:rPr lang="zh-CN" altLang="en-US" dirty="0" smtClean="0">
                <a:solidFill>
                  <a:schemeClr val="bg1"/>
                </a:solidFill>
              </a:rPr>
              <a:t>数据结构复杂、类型多样</a:t>
            </a:r>
            <a:endParaRPr lang="en-US" altLang="zh-CN" dirty="0" smtClean="0">
              <a:solidFill>
                <a:schemeClr val="bg1"/>
              </a:solidFill>
            </a:endParaRPr>
          </a:p>
          <a:p>
            <a:pPr marL="285750" indent="-285750">
              <a:buFont typeface="Wingdings" pitchFamily="2" charset="2"/>
              <a:buChar char="Ø"/>
            </a:pPr>
            <a:r>
              <a:rPr lang="zh-CN" altLang="en-US" dirty="0" smtClean="0">
                <a:solidFill>
                  <a:schemeClr val="bg1"/>
                </a:solidFill>
              </a:rPr>
              <a:t>数据量高速增长</a:t>
            </a:r>
            <a:endParaRPr lang="zh-CN" altLang="en-US" dirty="0">
              <a:solidFill>
                <a:schemeClr val="bg1"/>
              </a:solidFill>
            </a:endParaRPr>
          </a:p>
        </p:txBody>
      </p:sp>
      <p:sp>
        <p:nvSpPr>
          <p:cNvPr id="69" name="Text Box 8"/>
          <p:cNvSpPr txBox="1">
            <a:spLocks noChangeArrowheads="1"/>
          </p:cNvSpPr>
          <p:nvPr/>
        </p:nvSpPr>
        <p:spPr bwMode="gray">
          <a:xfrm>
            <a:off x="805274" y="4151976"/>
            <a:ext cx="2724800" cy="400110"/>
          </a:xfrm>
          <a:prstGeom prst="rect">
            <a:avLst/>
          </a:prstGeom>
          <a:noFill/>
          <a:ln>
            <a:noFill/>
          </a:ln>
          <a:effectLs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医疗数据管理</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spTree>
    <p:extLst>
      <p:ext uri="{BB962C8B-B14F-4D97-AF65-F5344CB8AC3E}">
        <p14:creationId xmlns:p14="http://schemas.microsoft.com/office/powerpoint/2010/main" val="33400707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9</a:t>
            </a:fld>
            <a:endParaRPr lang="en-US" altLang="zh-CN" dirty="0" smtClean="0">
              <a:solidFill>
                <a:srgbClr val="000000"/>
              </a:solidFill>
              <a:latin typeface="Arial" charset="0"/>
            </a:endParaRPr>
          </a:p>
        </p:txBody>
      </p:sp>
      <p:sp>
        <p:nvSpPr>
          <p:cNvPr id="57348" name="标题 1"/>
          <p:cNvSpPr txBox="1">
            <a:spLocks/>
          </p:cNvSpPr>
          <p:nvPr/>
        </p:nvSpPr>
        <p:spPr bwMode="auto">
          <a:xfrm>
            <a:off x="400487" y="280289"/>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系统概念图</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9" name="云形 8"/>
          <p:cNvSpPr/>
          <p:nvPr/>
        </p:nvSpPr>
        <p:spPr bwMode="auto">
          <a:xfrm>
            <a:off x="1149004" y="1327383"/>
            <a:ext cx="6447332" cy="4569451"/>
          </a:xfrm>
          <a:prstGeom prst="cloud">
            <a:avLst/>
          </a:prstGeom>
          <a:noFill/>
          <a:ln w="1905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圆角矩形 4"/>
          <p:cNvSpPr/>
          <p:nvPr/>
        </p:nvSpPr>
        <p:spPr bwMode="auto">
          <a:xfrm>
            <a:off x="4185244" y="4187784"/>
            <a:ext cx="2289738" cy="70580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684" y="4233863"/>
            <a:ext cx="506245" cy="43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322" y="4245463"/>
            <a:ext cx="403927" cy="36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184" y="4235177"/>
            <a:ext cx="474570" cy="39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bwMode="auto">
          <a:xfrm>
            <a:off x="4546350" y="4055877"/>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圆角矩形 12"/>
          <p:cNvSpPr/>
          <p:nvPr/>
        </p:nvSpPr>
        <p:spPr bwMode="auto">
          <a:xfrm>
            <a:off x="4624717" y="1614118"/>
            <a:ext cx="1920880" cy="849373"/>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上箭头 13"/>
          <p:cNvSpPr/>
          <p:nvPr/>
        </p:nvSpPr>
        <p:spPr bwMode="auto">
          <a:xfrm>
            <a:off x="4194139" y="3611868"/>
            <a:ext cx="2196659" cy="567558"/>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矩形 32"/>
          <p:cNvSpPr/>
          <p:nvPr/>
        </p:nvSpPr>
        <p:spPr bwMode="auto">
          <a:xfrm>
            <a:off x="5602135" y="4064234"/>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211" name="Picture 19" descr="D:\毕设\pictrute\puzz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7380" y="515178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p:cNvPicPr>
            <a:picLocks noChangeAspect="1" noChangeArrowheads="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737317" y="4578649"/>
            <a:ext cx="402934" cy="33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4" name="Picture 22" descr="D:\毕设\pictrute\configur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3211" y="1695812"/>
            <a:ext cx="513977" cy="5139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67283" y="2141380"/>
            <a:ext cx="688415" cy="276999"/>
          </a:xfrm>
          <a:prstGeom prst="rect">
            <a:avLst/>
          </a:prstGeom>
          <a:noFill/>
        </p:spPr>
        <p:txBody>
          <a:bodyPr wrap="square" rtlCol="0">
            <a:spAutoFit/>
          </a:bodyPr>
          <a:lstStyle/>
          <a:p>
            <a:r>
              <a:rPr lang="zh-CN" altLang="en-US" sz="1200" dirty="0" smtClean="0"/>
              <a:t>组件</a:t>
            </a:r>
            <a:endParaRPr lang="zh-CN" altLang="en-US" sz="1200" dirty="0"/>
          </a:p>
        </p:txBody>
      </p:sp>
      <p:sp>
        <p:nvSpPr>
          <p:cNvPr id="16" name="TextBox 15"/>
          <p:cNvSpPr txBox="1"/>
          <p:nvPr/>
        </p:nvSpPr>
        <p:spPr>
          <a:xfrm>
            <a:off x="5492281" y="1635368"/>
            <a:ext cx="1170198" cy="276999"/>
          </a:xfrm>
          <a:prstGeom prst="rect">
            <a:avLst/>
          </a:prstGeom>
          <a:noFill/>
        </p:spPr>
        <p:txBody>
          <a:bodyPr wrap="square" rtlCol="0">
            <a:spAutoFit/>
          </a:bodyPr>
          <a:lstStyle/>
          <a:p>
            <a:r>
              <a:rPr lang="zh-CN" altLang="en-US" sz="1200" dirty="0"/>
              <a:t>界面</a:t>
            </a:r>
            <a:r>
              <a:rPr lang="zh-CN" altLang="en-US" sz="1200" dirty="0" smtClean="0"/>
              <a:t>配置文件</a:t>
            </a:r>
            <a:endParaRPr lang="zh-CN" altLang="en-US" sz="1200" dirty="0"/>
          </a:p>
        </p:txBody>
      </p:sp>
      <p:pic>
        <p:nvPicPr>
          <p:cNvPr id="8215"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01657" y="1560136"/>
            <a:ext cx="567958" cy="56795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D:\毕设\pictrute\document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87080" y="1918636"/>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657277" y="4564315"/>
            <a:ext cx="1598822" cy="338554"/>
          </a:xfrm>
          <a:prstGeom prst="rect">
            <a:avLst/>
          </a:prstGeom>
          <a:noFill/>
        </p:spPr>
        <p:txBody>
          <a:bodyPr wrap="square" rtlCol="0">
            <a:spAutoFit/>
          </a:bodyPr>
          <a:lstStyle/>
          <a:p>
            <a:r>
              <a:rPr lang="zh-CN" altLang="en-US" sz="1600" dirty="0" smtClean="0"/>
              <a:t>推理引擎库</a:t>
            </a:r>
            <a:endParaRPr lang="zh-CN" altLang="en-US" sz="1600" dirty="0"/>
          </a:p>
        </p:txBody>
      </p:sp>
      <p:sp>
        <p:nvSpPr>
          <p:cNvPr id="20" name="圆角矩形 19"/>
          <p:cNvSpPr/>
          <p:nvPr/>
        </p:nvSpPr>
        <p:spPr bwMode="auto">
          <a:xfrm>
            <a:off x="4023727" y="4921919"/>
            <a:ext cx="2017163" cy="49464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9" name="Picture 14" descr="D:\毕设\pictrute\puzzle-blu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5358412" y="4831586"/>
            <a:ext cx="617307" cy="59984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5" descr="D:\毕设\pictrute\puzzle-green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4812542" y="4903702"/>
            <a:ext cx="762131" cy="55003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descr="D:\毕设\pictrute\puzzle-red.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4700477" y="4939324"/>
            <a:ext cx="354707" cy="4846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973937" y="4957618"/>
            <a:ext cx="926298" cy="338554"/>
          </a:xfrm>
          <a:prstGeom prst="rect">
            <a:avLst/>
          </a:prstGeom>
          <a:noFill/>
        </p:spPr>
        <p:txBody>
          <a:bodyPr wrap="square" rtlCol="0">
            <a:spAutoFit/>
          </a:bodyPr>
          <a:lstStyle/>
          <a:p>
            <a:r>
              <a:rPr lang="zh-CN" altLang="en-US" sz="1600" dirty="0" smtClean="0"/>
              <a:t>知识库</a:t>
            </a:r>
            <a:endParaRPr lang="zh-CN" altLang="en-US" sz="1600" dirty="0"/>
          </a:p>
        </p:txBody>
      </p:sp>
      <p:pic>
        <p:nvPicPr>
          <p:cNvPr id="53" name="Picture 21" descr="D:\毕设\pictrute\orange_arrow_up.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8585121">
            <a:off x="6309756" y="4377791"/>
            <a:ext cx="615073" cy="9878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896857" y="4704296"/>
            <a:ext cx="304800" cy="344840"/>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D:\毕设\pictrute\blue_arrow_up.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8840960">
            <a:off x="5703849" y="5110940"/>
            <a:ext cx="540922" cy="86975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393197" y="5353910"/>
            <a:ext cx="304800" cy="344840"/>
          </a:xfrm>
          <a:prstGeom prst="rect">
            <a:avLst/>
          </a:prstGeom>
          <a:noFill/>
          <a:extLst>
            <a:ext uri="{909E8E84-426E-40DD-AFC4-6F175D3DCCD1}">
              <a14:hiddenFill xmlns:a14="http://schemas.microsoft.com/office/drawing/2010/main">
                <a:solidFill>
                  <a:srgbClr val="FFFFFF"/>
                </a:solidFill>
              </a14:hiddenFill>
            </a:ext>
          </a:extLst>
        </p:spPr>
      </p:pic>
      <p:sp>
        <p:nvSpPr>
          <p:cNvPr id="76" name="上箭头 75"/>
          <p:cNvSpPr/>
          <p:nvPr/>
        </p:nvSpPr>
        <p:spPr bwMode="auto">
          <a:xfrm>
            <a:off x="1539552" y="3588884"/>
            <a:ext cx="2196659" cy="793677"/>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7" name="流程图: 磁盘 76"/>
          <p:cNvSpPr/>
          <p:nvPr/>
        </p:nvSpPr>
        <p:spPr bwMode="auto">
          <a:xfrm>
            <a:off x="2328640" y="4235177"/>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8" name="椭圆 77"/>
          <p:cNvSpPr/>
          <p:nvPr/>
        </p:nvSpPr>
        <p:spPr bwMode="auto">
          <a:xfrm>
            <a:off x="1539552" y="4109235"/>
            <a:ext cx="2226066" cy="112155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0" name="流程图: 磁盘 79"/>
          <p:cNvSpPr/>
          <p:nvPr/>
        </p:nvSpPr>
        <p:spPr bwMode="auto">
          <a:xfrm>
            <a:off x="1825225" y="4495876"/>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1" name="流程图: 磁盘 80"/>
          <p:cNvSpPr/>
          <p:nvPr/>
        </p:nvSpPr>
        <p:spPr bwMode="auto">
          <a:xfrm>
            <a:off x="1402102" y="4652788"/>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2" name="加号 81"/>
          <p:cNvSpPr/>
          <p:nvPr/>
        </p:nvSpPr>
        <p:spPr bwMode="auto">
          <a:xfrm>
            <a:off x="1619071" y="4904925"/>
            <a:ext cx="295275" cy="325866"/>
          </a:xfrm>
          <a:prstGeom prst="mathPlus">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圆角矩形 26"/>
          <p:cNvSpPr/>
          <p:nvPr/>
        </p:nvSpPr>
        <p:spPr bwMode="auto">
          <a:xfrm>
            <a:off x="1619071" y="3013217"/>
            <a:ext cx="4663858" cy="579160"/>
          </a:xfrm>
          <a:prstGeom prst="roundRect">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5" name="流程图: 磁盘 84"/>
          <p:cNvSpPr/>
          <p:nvPr/>
        </p:nvSpPr>
        <p:spPr bwMode="auto">
          <a:xfrm>
            <a:off x="2538895" y="448395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TextBox 27"/>
          <p:cNvSpPr txBox="1"/>
          <p:nvPr/>
        </p:nvSpPr>
        <p:spPr>
          <a:xfrm>
            <a:off x="2151777" y="4893614"/>
            <a:ext cx="1224398" cy="369332"/>
          </a:xfrm>
          <a:prstGeom prst="rect">
            <a:avLst/>
          </a:prstGeom>
          <a:noFill/>
        </p:spPr>
        <p:txBody>
          <a:bodyPr wrap="square" rtlCol="0">
            <a:spAutoFit/>
          </a:bodyPr>
          <a:lstStyle/>
          <a:p>
            <a:r>
              <a:rPr lang="zh-CN" altLang="en-US" dirty="0" smtClean="0"/>
              <a:t>数据存储</a:t>
            </a:r>
            <a:endParaRPr lang="zh-CN" altLang="en-US" dirty="0"/>
          </a:p>
        </p:txBody>
      </p:sp>
      <p:sp>
        <p:nvSpPr>
          <p:cNvPr id="100" name="流程图: 磁盘 99"/>
          <p:cNvSpPr/>
          <p:nvPr/>
        </p:nvSpPr>
        <p:spPr bwMode="auto">
          <a:xfrm>
            <a:off x="3183493" y="449279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57355" name="直接连接符 57354"/>
          <p:cNvCxnSpPr/>
          <p:nvPr/>
        </p:nvCxnSpPr>
        <p:spPr bwMode="auto">
          <a:xfrm>
            <a:off x="2202111" y="4321344"/>
            <a:ext cx="107169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57" name="直接连接符 57356"/>
          <p:cNvCxnSpPr>
            <a:endCxn id="80" idx="1"/>
          </p:cNvCxnSpPr>
          <p:nvPr/>
        </p:nvCxnSpPr>
        <p:spPr bwMode="auto">
          <a:xfrm flipH="1">
            <a:off x="2029883" y="4319430"/>
            <a:ext cx="172228" cy="176446"/>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60" name="直接连接符 57359"/>
          <p:cNvCxnSpPr>
            <a:endCxn id="85" idx="1"/>
          </p:cNvCxnSpPr>
          <p:nvPr/>
        </p:nvCxnSpPr>
        <p:spPr bwMode="auto">
          <a:xfrm>
            <a:off x="2737956" y="4325959"/>
            <a:ext cx="5597" cy="157996"/>
          </a:xfrm>
          <a:prstGeom prst="line">
            <a:avLst/>
          </a:prstGeom>
          <a:solidFill>
            <a:schemeClr val="accent1"/>
          </a:solidFill>
          <a:ln w="38100" cap="flat" cmpd="sng" algn="ctr">
            <a:solidFill>
              <a:schemeClr val="bg2"/>
            </a:solidFill>
            <a:prstDash val="solid"/>
            <a:round/>
            <a:headEnd type="none" w="med" len="med"/>
            <a:tailEnd type="none" w="med" len="med"/>
          </a:ln>
          <a:effectLst/>
        </p:spPr>
      </p:cxnSp>
      <p:cxnSp>
        <p:nvCxnSpPr>
          <p:cNvPr id="57362" name="直接连接符 57361"/>
          <p:cNvCxnSpPr/>
          <p:nvPr/>
        </p:nvCxnSpPr>
        <p:spPr bwMode="auto">
          <a:xfrm>
            <a:off x="3273801" y="4319430"/>
            <a:ext cx="114350" cy="142509"/>
          </a:xfrm>
          <a:prstGeom prst="line">
            <a:avLst/>
          </a:prstGeom>
          <a:solidFill>
            <a:schemeClr val="accent1"/>
          </a:solidFill>
          <a:ln w="28575" cap="flat" cmpd="sng" algn="ctr">
            <a:solidFill>
              <a:schemeClr val="bg2"/>
            </a:solidFill>
            <a:prstDash val="solid"/>
            <a:round/>
            <a:headEnd type="none" w="med" len="med"/>
            <a:tailEnd type="none" w="med" len="med"/>
          </a:ln>
          <a:effectLst/>
        </p:spPr>
      </p:cxnSp>
      <p:sp>
        <p:nvSpPr>
          <p:cNvPr id="57368" name="TextBox 57367"/>
          <p:cNvSpPr txBox="1"/>
          <p:nvPr/>
        </p:nvSpPr>
        <p:spPr>
          <a:xfrm>
            <a:off x="2202111" y="4478123"/>
            <a:ext cx="298757" cy="369332"/>
          </a:xfrm>
          <a:prstGeom prst="rect">
            <a:avLst/>
          </a:prstGeom>
          <a:noFill/>
        </p:spPr>
        <p:txBody>
          <a:bodyPr wrap="square" rtlCol="0">
            <a:spAutoFit/>
          </a:bodyPr>
          <a:lstStyle/>
          <a:p>
            <a:r>
              <a:rPr lang="en-US" altLang="zh-CN" dirty="0" smtClean="0"/>
              <a:t>…</a:t>
            </a:r>
            <a:endParaRPr lang="zh-CN" altLang="en-US" dirty="0"/>
          </a:p>
        </p:txBody>
      </p:sp>
      <p:sp>
        <p:nvSpPr>
          <p:cNvPr id="118" name="TextBox 117"/>
          <p:cNvSpPr txBox="1"/>
          <p:nvPr/>
        </p:nvSpPr>
        <p:spPr>
          <a:xfrm>
            <a:off x="2884736" y="4507384"/>
            <a:ext cx="298757" cy="369332"/>
          </a:xfrm>
          <a:prstGeom prst="rect">
            <a:avLst/>
          </a:prstGeom>
          <a:noFill/>
        </p:spPr>
        <p:txBody>
          <a:bodyPr wrap="square" rtlCol="0">
            <a:spAutoFit/>
          </a:bodyPr>
          <a:lstStyle/>
          <a:p>
            <a:r>
              <a:rPr lang="en-US" altLang="zh-CN" dirty="0" smtClean="0"/>
              <a:t>…</a:t>
            </a:r>
            <a:endParaRPr lang="zh-CN" altLang="en-US" dirty="0"/>
          </a:p>
        </p:txBody>
      </p:sp>
      <p:sp>
        <p:nvSpPr>
          <p:cNvPr id="57369" name="TextBox 57368"/>
          <p:cNvSpPr txBox="1"/>
          <p:nvPr/>
        </p:nvSpPr>
        <p:spPr>
          <a:xfrm>
            <a:off x="2151777" y="3832236"/>
            <a:ext cx="1224398" cy="276999"/>
          </a:xfrm>
          <a:prstGeom prst="rect">
            <a:avLst/>
          </a:prstGeom>
          <a:noFill/>
        </p:spPr>
        <p:txBody>
          <a:bodyPr wrap="square" rtlCol="0">
            <a:spAutoFit/>
          </a:bodyPr>
          <a:lstStyle/>
          <a:p>
            <a:r>
              <a:rPr lang="zh-CN" altLang="en-US" sz="1200" dirty="0" smtClean="0"/>
              <a:t>数据操作接口</a:t>
            </a:r>
            <a:endParaRPr lang="zh-CN" altLang="en-US" sz="1200" dirty="0"/>
          </a:p>
        </p:txBody>
      </p:sp>
      <p:sp>
        <p:nvSpPr>
          <p:cNvPr id="120" name="TextBox 119"/>
          <p:cNvSpPr txBox="1"/>
          <p:nvPr/>
        </p:nvSpPr>
        <p:spPr>
          <a:xfrm>
            <a:off x="4751621" y="3790414"/>
            <a:ext cx="1224398" cy="276999"/>
          </a:xfrm>
          <a:prstGeom prst="rect">
            <a:avLst/>
          </a:prstGeom>
          <a:noFill/>
        </p:spPr>
        <p:txBody>
          <a:bodyPr wrap="square" rtlCol="0">
            <a:spAutoFit/>
          </a:bodyPr>
          <a:lstStyle/>
          <a:p>
            <a:r>
              <a:rPr lang="zh-CN" altLang="en-US" sz="1200" dirty="0" smtClean="0"/>
              <a:t>推理引擎接口</a:t>
            </a:r>
            <a:endParaRPr lang="zh-CN" altLang="en-US" sz="1200" dirty="0"/>
          </a:p>
        </p:txBody>
      </p:sp>
      <p:pic>
        <p:nvPicPr>
          <p:cNvPr id="121" name="Picture 21" descr="D:\毕设\pictrute\orange_arrow_up.png"/>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432149">
            <a:off x="6566912" y="1634165"/>
            <a:ext cx="615073" cy="98785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2"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40251" y="1641831"/>
            <a:ext cx="567958" cy="567958"/>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5108529" y="3876131"/>
            <a:ext cx="298757" cy="369332"/>
          </a:xfrm>
          <a:prstGeom prst="rect">
            <a:avLst/>
          </a:prstGeom>
          <a:noFill/>
        </p:spPr>
        <p:txBody>
          <a:bodyPr wrap="square" rtlCol="0">
            <a:spAutoFit/>
          </a:bodyPr>
          <a:lstStyle/>
          <a:p>
            <a:r>
              <a:rPr lang="en-US" altLang="zh-CN" dirty="0" smtClean="0"/>
              <a:t>…</a:t>
            </a:r>
            <a:endParaRPr lang="zh-CN" altLang="en-US" dirty="0"/>
          </a:p>
        </p:txBody>
      </p:sp>
      <p:sp>
        <p:nvSpPr>
          <p:cNvPr id="125" name="上箭头 124"/>
          <p:cNvSpPr/>
          <p:nvPr/>
        </p:nvSpPr>
        <p:spPr bwMode="auto">
          <a:xfrm rot="10800000">
            <a:off x="4366727" y="2468493"/>
            <a:ext cx="2432204" cy="544721"/>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7" name="矩形 126"/>
          <p:cNvSpPr/>
          <p:nvPr/>
        </p:nvSpPr>
        <p:spPr bwMode="auto">
          <a:xfrm>
            <a:off x="4833083" y="2468493"/>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8" name="矩形 127"/>
          <p:cNvSpPr/>
          <p:nvPr/>
        </p:nvSpPr>
        <p:spPr bwMode="auto">
          <a:xfrm>
            <a:off x="5864861" y="2468492"/>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9" name="TextBox 128"/>
          <p:cNvSpPr txBox="1"/>
          <p:nvPr/>
        </p:nvSpPr>
        <p:spPr>
          <a:xfrm>
            <a:off x="5406320" y="2329994"/>
            <a:ext cx="298757" cy="369332"/>
          </a:xfrm>
          <a:prstGeom prst="rect">
            <a:avLst/>
          </a:prstGeom>
          <a:noFill/>
        </p:spPr>
        <p:txBody>
          <a:bodyPr wrap="square" rtlCol="0">
            <a:spAutoFit/>
          </a:bodyPr>
          <a:lstStyle/>
          <a:p>
            <a:r>
              <a:rPr lang="en-US" altLang="zh-CN" dirty="0" smtClean="0"/>
              <a:t>…</a:t>
            </a:r>
            <a:endParaRPr lang="zh-CN" altLang="en-US" dirty="0"/>
          </a:p>
        </p:txBody>
      </p:sp>
      <p:sp>
        <p:nvSpPr>
          <p:cNvPr id="130" name="TextBox 129"/>
          <p:cNvSpPr txBox="1"/>
          <p:nvPr/>
        </p:nvSpPr>
        <p:spPr>
          <a:xfrm>
            <a:off x="4993371" y="2639451"/>
            <a:ext cx="1224398" cy="276999"/>
          </a:xfrm>
          <a:prstGeom prst="rect">
            <a:avLst/>
          </a:prstGeom>
          <a:noFill/>
        </p:spPr>
        <p:txBody>
          <a:bodyPr wrap="square" rtlCol="0">
            <a:spAutoFit/>
          </a:bodyPr>
          <a:lstStyle/>
          <a:p>
            <a:r>
              <a:rPr lang="zh-CN" altLang="en-US" sz="1200" dirty="0" smtClean="0"/>
              <a:t>数据交互接口</a:t>
            </a:r>
            <a:endParaRPr lang="zh-CN" altLang="en-US" sz="1200" dirty="0"/>
          </a:p>
        </p:txBody>
      </p:sp>
      <p:sp>
        <p:nvSpPr>
          <p:cNvPr id="131" name="圆角矩形 130"/>
          <p:cNvSpPr/>
          <p:nvPr/>
        </p:nvSpPr>
        <p:spPr bwMode="auto">
          <a:xfrm>
            <a:off x="1833854" y="3117496"/>
            <a:ext cx="1694443"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71" name="TextBox 57370"/>
          <p:cNvSpPr txBox="1"/>
          <p:nvPr/>
        </p:nvSpPr>
        <p:spPr>
          <a:xfrm>
            <a:off x="1821473" y="3148908"/>
            <a:ext cx="1885006" cy="307777"/>
          </a:xfrm>
          <a:prstGeom prst="rect">
            <a:avLst/>
          </a:prstGeom>
          <a:noFill/>
        </p:spPr>
        <p:txBody>
          <a:bodyPr wrap="square" rtlCol="0">
            <a:spAutoFit/>
          </a:bodyPr>
          <a:lstStyle/>
          <a:p>
            <a:r>
              <a:rPr lang="zh-CN" altLang="en-US" sz="1400" dirty="0" smtClean="0"/>
              <a:t>疾病</a:t>
            </a:r>
            <a:r>
              <a:rPr lang="en-US" altLang="zh-CN" sz="1400" dirty="0" smtClean="0"/>
              <a:t>A</a:t>
            </a:r>
            <a:r>
              <a:rPr lang="zh-CN" altLang="en-US" sz="1400" dirty="0" smtClean="0"/>
              <a:t>诊断决策支持</a:t>
            </a:r>
            <a:endParaRPr lang="zh-CN" altLang="en-US" sz="1400" dirty="0"/>
          </a:p>
        </p:txBody>
      </p:sp>
      <p:sp>
        <p:nvSpPr>
          <p:cNvPr id="135" name="圆角矩形 134"/>
          <p:cNvSpPr/>
          <p:nvPr/>
        </p:nvSpPr>
        <p:spPr bwMode="auto">
          <a:xfrm>
            <a:off x="4274399" y="3132926"/>
            <a:ext cx="1795732"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6" name="TextBox 135"/>
          <p:cNvSpPr txBox="1"/>
          <p:nvPr/>
        </p:nvSpPr>
        <p:spPr>
          <a:xfrm>
            <a:off x="4293081" y="3169759"/>
            <a:ext cx="1908157" cy="307777"/>
          </a:xfrm>
          <a:prstGeom prst="rect">
            <a:avLst/>
          </a:prstGeom>
          <a:noFill/>
        </p:spPr>
        <p:txBody>
          <a:bodyPr wrap="square" rtlCol="0">
            <a:spAutoFit/>
          </a:bodyPr>
          <a:lstStyle/>
          <a:p>
            <a:r>
              <a:rPr lang="zh-CN" altLang="en-US" sz="1400" dirty="0" smtClean="0"/>
              <a:t>疾病</a:t>
            </a:r>
            <a:r>
              <a:rPr lang="en-US" altLang="zh-CN" sz="1400" dirty="0" smtClean="0"/>
              <a:t>B</a:t>
            </a:r>
            <a:r>
              <a:rPr lang="zh-CN" altLang="en-US" sz="1400" dirty="0" smtClean="0"/>
              <a:t>诊断决策支持</a:t>
            </a:r>
            <a:endParaRPr lang="zh-CN" altLang="en-US" sz="1400" dirty="0"/>
          </a:p>
        </p:txBody>
      </p:sp>
      <p:sp>
        <p:nvSpPr>
          <p:cNvPr id="139" name="TextBox 138"/>
          <p:cNvSpPr txBox="1"/>
          <p:nvPr/>
        </p:nvSpPr>
        <p:spPr>
          <a:xfrm>
            <a:off x="3683336" y="2995020"/>
            <a:ext cx="298757"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69" name="矩形 68"/>
          <p:cNvSpPr/>
          <p:nvPr/>
        </p:nvSpPr>
        <p:spPr>
          <a:xfrm>
            <a:off x="49628" y="1173089"/>
            <a:ext cx="1210004" cy="1631216"/>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2000" dirty="0">
                <a:ln>
                  <a:solidFill>
                    <a:srgbClr val="1D548D"/>
                  </a:solidFill>
                </a:ln>
                <a:latin typeface="+mn-ea"/>
              </a:rPr>
              <a:t>按需求提供资源、按使用量付</a:t>
            </a:r>
            <a:r>
              <a:rPr lang="zh-CN" altLang="en-US" sz="2000" dirty="0" smtClean="0">
                <a:ln>
                  <a:solidFill>
                    <a:srgbClr val="1D548D"/>
                  </a:solidFill>
                </a:ln>
                <a:latin typeface="+mn-ea"/>
              </a:rPr>
              <a:t>费的云计算平台</a:t>
            </a:r>
            <a:endParaRPr lang="zh-CN" altLang="en-US" sz="2000" dirty="0">
              <a:ln>
                <a:solidFill>
                  <a:srgbClr val="1D548D"/>
                </a:solidFill>
              </a:ln>
              <a:latin typeface="+mn-ea"/>
            </a:endParaRPr>
          </a:p>
        </p:txBody>
      </p:sp>
      <p:sp>
        <p:nvSpPr>
          <p:cNvPr id="70" name="矩形 69"/>
          <p:cNvSpPr/>
          <p:nvPr/>
        </p:nvSpPr>
        <p:spPr>
          <a:xfrm>
            <a:off x="7603742" y="2728655"/>
            <a:ext cx="1540258" cy="707886"/>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2000" dirty="0">
                <a:ln>
                  <a:solidFill>
                    <a:srgbClr val="1D548D"/>
                  </a:solidFill>
                </a:ln>
                <a:latin typeface="+mn-ea"/>
              </a:rPr>
              <a:t>可</a:t>
            </a:r>
            <a:r>
              <a:rPr lang="zh-CN" altLang="en-US" sz="2000" dirty="0" smtClean="0">
                <a:ln>
                  <a:solidFill>
                    <a:srgbClr val="1D548D"/>
                  </a:solidFill>
                </a:ln>
                <a:latin typeface="+mn-ea"/>
              </a:rPr>
              <a:t>配置的系统问诊界面</a:t>
            </a:r>
            <a:endParaRPr lang="zh-CN" altLang="en-US" sz="2000" dirty="0">
              <a:ln>
                <a:solidFill>
                  <a:srgbClr val="1D548D"/>
                </a:solidFill>
              </a:ln>
              <a:latin typeface="+mn-ea"/>
            </a:endParaRPr>
          </a:p>
        </p:txBody>
      </p:sp>
      <p:sp>
        <p:nvSpPr>
          <p:cNvPr id="66" name="矩形 65"/>
          <p:cNvSpPr/>
          <p:nvPr/>
        </p:nvSpPr>
        <p:spPr>
          <a:xfrm>
            <a:off x="762449" y="5847912"/>
            <a:ext cx="3292626" cy="400110"/>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2000" dirty="0" smtClean="0">
                <a:ln>
                  <a:solidFill>
                    <a:srgbClr val="1D548D"/>
                  </a:solidFill>
                </a:ln>
                <a:latin typeface="+mn-ea"/>
              </a:rPr>
              <a:t>高性能</a:t>
            </a:r>
            <a:r>
              <a:rPr lang="zh-CN" altLang="en-US" sz="2000" dirty="0">
                <a:ln>
                  <a:solidFill>
                    <a:srgbClr val="1D548D"/>
                  </a:solidFill>
                </a:ln>
                <a:latin typeface="+mn-ea"/>
              </a:rPr>
              <a:t>可扩展的数据存储</a:t>
            </a:r>
          </a:p>
        </p:txBody>
      </p:sp>
      <p:sp>
        <p:nvSpPr>
          <p:cNvPr id="2" name="上箭头 1"/>
          <p:cNvSpPr/>
          <p:nvPr/>
        </p:nvSpPr>
        <p:spPr bwMode="auto">
          <a:xfrm>
            <a:off x="1766708" y="5296173"/>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7" name="上箭头 66"/>
          <p:cNvSpPr/>
          <p:nvPr/>
        </p:nvSpPr>
        <p:spPr bwMode="auto">
          <a:xfrm rot="7517640">
            <a:off x="985368" y="1759870"/>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8" name="上箭头 67"/>
          <p:cNvSpPr/>
          <p:nvPr/>
        </p:nvSpPr>
        <p:spPr bwMode="auto">
          <a:xfrm rot="19230881">
            <a:off x="6769562" y="2292284"/>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2" name="上箭头 71"/>
          <p:cNvSpPr/>
          <p:nvPr/>
        </p:nvSpPr>
        <p:spPr bwMode="auto">
          <a:xfrm rot="19230881">
            <a:off x="6649535" y="5001069"/>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9240538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14678</TotalTime>
  <Words>2289</Words>
  <Application>Microsoft Office PowerPoint</Application>
  <PresentationFormat>全屏显示(4:3)</PresentationFormat>
  <Paragraphs>506</Paragraphs>
  <Slides>38</Slides>
  <Notes>19</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38</vt:i4>
      </vt:variant>
    </vt:vector>
  </HeadingPairs>
  <TitlesOfParts>
    <vt:vector size="41" baseType="lpstr">
      <vt:lpstr>Office 主题​​</vt:lpstr>
      <vt:lpstr>默认设计模板</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FGJ</dc:creator>
  <cp:lastModifiedBy>FGJ</cp:lastModifiedBy>
  <cp:revision>645</cp:revision>
  <dcterms:created xsi:type="dcterms:W3CDTF">2013-12-18T05:22:15Z</dcterms:created>
  <dcterms:modified xsi:type="dcterms:W3CDTF">2014-03-01T08:09:30Z</dcterms:modified>
</cp:coreProperties>
</file>